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56" r:id="rId2"/>
    <p:sldId id="257" r:id="rId3"/>
    <p:sldId id="288" r:id="rId4"/>
    <p:sldId id="306" r:id="rId5"/>
    <p:sldId id="268" r:id="rId6"/>
    <p:sldId id="297" r:id="rId7"/>
    <p:sldId id="292" r:id="rId8"/>
    <p:sldId id="293" r:id="rId9"/>
    <p:sldId id="269" r:id="rId10"/>
    <p:sldId id="295" r:id="rId11"/>
    <p:sldId id="270" r:id="rId12"/>
    <p:sldId id="271" r:id="rId13"/>
    <p:sldId id="298" r:id="rId14"/>
    <p:sldId id="299" r:id="rId15"/>
    <p:sldId id="275" r:id="rId16"/>
    <p:sldId id="300" r:id="rId17"/>
    <p:sldId id="301" r:id="rId18"/>
    <p:sldId id="304" r:id="rId19"/>
    <p:sldId id="305" r:id="rId20"/>
    <p:sldId id="302" r:id="rId21"/>
    <p:sldId id="310" r:id="rId22"/>
    <p:sldId id="314" r:id="rId23"/>
    <p:sldId id="281" r:id="rId24"/>
    <p:sldId id="303" r:id="rId25"/>
    <p:sldId id="307" r:id="rId26"/>
    <p:sldId id="282" r:id="rId27"/>
    <p:sldId id="313" r:id="rId28"/>
    <p:sldId id="283" r:id="rId29"/>
    <p:sldId id="285"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E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snapToGrid="0">
      <p:cViewPr varScale="1">
        <p:scale>
          <a:sx n="69" d="100"/>
          <a:sy n="69" d="100"/>
        </p:scale>
        <p:origin x="6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572E8-8D34-4A4F-AE0D-567908EC514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C13B74A-8141-47F3-B669-7116F38B5520}">
      <dgm:prSet phldrT="[Text]"/>
      <dgm:spPr/>
      <dgm:t>
        <a:bodyPr/>
        <a:lstStyle/>
        <a:p>
          <a:r>
            <a:rPr lang="en-US" b="1"/>
            <a:t>1</a:t>
          </a:r>
        </a:p>
      </dgm:t>
    </dgm:pt>
    <dgm:pt modelId="{99100236-5E4E-4446-91B3-E80747B8FFC5}" type="parTrans" cxnId="{9BE1F6EB-4211-482B-8FD7-3B1E630D6894}">
      <dgm:prSet/>
      <dgm:spPr/>
      <dgm:t>
        <a:bodyPr/>
        <a:lstStyle/>
        <a:p>
          <a:endParaRPr lang="en-US"/>
        </a:p>
      </dgm:t>
    </dgm:pt>
    <dgm:pt modelId="{BA35086B-EFA0-4D7A-8A89-1EEB0B8FB909}" type="sibTrans" cxnId="{9BE1F6EB-4211-482B-8FD7-3B1E630D6894}">
      <dgm:prSet/>
      <dgm:spPr/>
      <dgm:t>
        <a:bodyPr/>
        <a:lstStyle/>
        <a:p>
          <a:endParaRPr lang="en-US"/>
        </a:p>
      </dgm:t>
    </dgm:pt>
    <dgm:pt modelId="{0E22C41B-9B52-4303-B812-540D28DC814B}">
      <dgm:prSet phldrT="[Text]"/>
      <dgm:spPr/>
      <dgm:t>
        <a:bodyPr/>
        <a:lstStyle/>
        <a:p>
          <a:r>
            <a:rPr lang="en-US" b="1"/>
            <a:t>2</a:t>
          </a:r>
        </a:p>
      </dgm:t>
    </dgm:pt>
    <dgm:pt modelId="{C9A145AA-3987-44CB-AF56-DB360FBFF851}" type="parTrans" cxnId="{76C3CAD2-E97C-4405-9985-AEE23BA1A682}">
      <dgm:prSet/>
      <dgm:spPr/>
      <dgm:t>
        <a:bodyPr/>
        <a:lstStyle/>
        <a:p>
          <a:endParaRPr lang="en-US"/>
        </a:p>
      </dgm:t>
    </dgm:pt>
    <dgm:pt modelId="{22B7520C-19E9-4AB6-BFC9-51E4B92592DD}" type="sibTrans" cxnId="{76C3CAD2-E97C-4405-9985-AEE23BA1A682}">
      <dgm:prSet/>
      <dgm:spPr/>
      <dgm:t>
        <a:bodyPr/>
        <a:lstStyle/>
        <a:p>
          <a:endParaRPr lang="en-US"/>
        </a:p>
      </dgm:t>
    </dgm:pt>
    <dgm:pt modelId="{E670D286-21A7-4BDE-864E-4609B6537FF0}">
      <dgm:prSet phldrT="[Text]"/>
      <dgm:spPr/>
      <dgm:t>
        <a:bodyPr/>
        <a:lstStyle/>
        <a:p>
          <a:r>
            <a:rPr lang="en-US" dirty="0"/>
            <a:t> </a:t>
          </a:r>
          <a:r>
            <a:rPr lang="en-US" dirty="0" err="1" smtClean="0"/>
            <a:t>Để</a:t>
          </a:r>
          <a:r>
            <a:rPr lang="en-US" dirty="0" smtClean="0"/>
            <a:t> </a:t>
          </a:r>
          <a:r>
            <a:rPr lang="en-US" dirty="0" err="1" smtClean="0"/>
            <a:t>phòng</a:t>
          </a:r>
          <a:r>
            <a:rPr lang="en-US" dirty="0" smtClean="0"/>
            <a:t> </a:t>
          </a:r>
          <a:r>
            <a:rPr lang="en-US" dirty="0" err="1" smtClean="0"/>
            <a:t>tránh</a:t>
          </a:r>
          <a:r>
            <a:rPr lang="en-US" dirty="0" smtClean="0"/>
            <a:t> </a:t>
          </a:r>
          <a:r>
            <a:rPr lang="en-US" dirty="0" err="1" smtClean="0"/>
            <a:t>đuối</a:t>
          </a:r>
          <a:r>
            <a:rPr lang="en-US" dirty="0" smtClean="0"/>
            <a:t> </a:t>
          </a:r>
          <a:r>
            <a:rPr lang="en-US" dirty="0" err="1" smtClean="0"/>
            <a:t>nước</a:t>
          </a:r>
          <a:r>
            <a:rPr lang="en-US" dirty="0" smtClean="0"/>
            <a:t> </a:t>
          </a:r>
          <a:r>
            <a:rPr lang="en-US" dirty="0" err="1" smtClean="0"/>
            <a:t>trẻ</a:t>
          </a:r>
          <a:r>
            <a:rPr lang="en-US" dirty="0" smtClean="0"/>
            <a:t> </a:t>
          </a:r>
          <a:r>
            <a:rPr lang="en-US" dirty="0" err="1" smtClean="0"/>
            <a:t>em</a:t>
          </a:r>
          <a:r>
            <a:rPr lang="en-US" dirty="0" smtClean="0"/>
            <a:t> </a:t>
          </a:r>
          <a:r>
            <a:rPr lang="en-US" dirty="0" err="1" smtClean="0"/>
            <a:t>cần</a:t>
          </a:r>
          <a:r>
            <a:rPr lang="en-US" dirty="0" smtClean="0"/>
            <a:t> </a:t>
          </a:r>
          <a:r>
            <a:rPr lang="en-US" dirty="0" err="1" smtClean="0"/>
            <a:t>làm</a:t>
          </a:r>
          <a:r>
            <a:rPr lang="en-US" dirty="0" smtClean="0"/>
            <a:t> </a:t>
          </a:r>
          <a:r>
            <a:rPr lang="en-US" dirty="0" err="1" smtClean="0"/>
            <a:t>gì</a:t>
          </a:r>
          <a:r>
            <a:rPr lang="en-US" dirty="0" smtClean="0"/>
            <a:t>?</a:t>
          </a:r>
          <a:endParaRPr lang="en-US" dirty="0"/>
        </a:p>
      </dgm:t>
    </dgm:pt>
    <dgm:pt modelId="{ACA82CE6-69E4-4158-8C91-06F691DC17E7}" type="parTrans" cxnId="{45F59303-91C2-43F7-A8E0-7CB99B90198B}">
      <dgm:prSet/>
      <dgm:spPr/>
      <dgm:t>
        <a:bodyPr/>
        <a:lstStyle/>
        <a:p>
          <a:endParaRPr lang="en-US"/>
        </a:p>
      </dgm:t>
    </dgm:pt>
    <dgm:pt modelId="{1AB3A3DD-EBD2-408E-9809-F81B9DE3A552}" type="sibTrans" cxnId="{45F59303-91C2-43F7-A8E0-7CB99B90198B}">
      <dgm:prSet/>
      <dgm:spPr/>
      <dgm:t>
        <a:bodyPr/>
        <a:lstStyle/>
        <a:p>
          <a:endParaRPr lang="en-US"/>
        </a:p>
      </dgm:t>
    </dgm:pt>
    <dgm:pt modelId="{89E3E3F9-AF19-41DF-8022-8AAC6EC23ED7}">
      <dgm:prSet phldrT="[Text]"/>
      <dgm:spPr/>
      <dgm:t>
        <a:bodyPr/>
        <a:lstStyle/>
        <a:p>
          <a:r>
            <a:rPr lang="en-US" b="1"/>
            <a:t>3</a:t>
          </a:r>
        </a:p>
      </dgm:t>
    </dgm:pt>
    <dgm:pt modelId="{A9A93833-66D0-4E6D-B8DA-079A97817124}" type="parTrans" cxnId="{2B50DBE4-4991-400F-9A4D-1B9A77E71224}">
      <dgm:prSet/>
      <dgm:spPr/>
      <dgm:t>
        <a:bodyPr/>
        <a:lstStyle/>
        <a:p>
          <a:endParaRPr lang="en-US"/>
        </a:p>
      </dgm:t>
    </dgm:pt>
    <dgm:pt modelId="{2713E669-1166-404D-AB9D-5BB7B36C96C7}" type="sibTrans" cxnId="{2B50DBE4-4991-400F-9A4D-1B9A77E71224}">
      <dgm:prSet/>
      <dgm:spPr/>
      <dgm:t>
        <a:bodyPr/>
        <a:lstStyle/>
        <a:p>
          <a:endParaRPr lang="en-US"/>
        </a:p>
      </dgm:t>
    </dgm:pt>
    <dgm:pt modelId="{605019A9-2F45-4934-B6F4-055EE0796A36}">
      <dgm:prSet phldrT="[Text]"/>
      <dgm:spPr/>
      <dgm:t>
        <a:bodyPr/>
        <a:lstStyle/>
        <a:p>
          <a:r>
            <a:rPr lang="en-US" dirty="0"/>
            <a:t> </a:t>
          </a:r>
          <a:r>
            <a:rPr lang="en-US" dirty="0" err="1" smtClean="0"/>
            <a:t>Khi</a:t>
          </a:r>
          <a:r>
            <a:rPr lang="en-US" dirty="0" smtClean="0"/>
            <a:t> </a:t>
          </a:r>
          <a:r>
            <a:rPr lang="en-US" dirty="0" err="1" smtClean="0"/>
            <a:t>nhìn</a:t>
          </a:r>
          <a:r>
            <a:rPr lang="en-US" dirty="0" smtClean="0"/>
            <a:t> </a:t>
          </a:r>
          <a:r>
            <a:rPr lang="en-US" dirty="0" err="1" smtClean="0"/>
            <a:t>thấy</a:t>
          </a:r>
          <a:r>
            <a:rPr lang="en-US" dirty="0" smtClean="0"/>
            <a:t> </a:t>
          </a:r>
          <a:r>
            <a:rPr lang="en-US" dirty="0" err="1" smtClean="0"/>
            <a:t>người</a:t>
          </a:r>
          <a:r>
            <a:rPr lang="en-US" dirty="0" smtClean="0"/>
            <a:t> </a:t>
          </a:r>
          <a:r>
            <a:rPr lang="en-US" dirty="0" err="1" smtClean="0"/>
            <a:t>bị</a:t>
          </a:r>
          <a:r>
            <a:rPr lang="en-US" dirty="0" smtClean="0"/>
            <a:t> </a:t>
          </a:r>
          <a:r>
            <a:rPr lang="en-US" dirty="0" err="1" smtClean="0"/>
            <a:t>đuối</a:t>
          </a:r>
          <a:r>
            <a:rPr lang="en-US" dirty="0" smtClean="0"/>
            <a:t> </a:t>
          </a:r>
          <a:r>
            <a:rPr lang="en-US" dirty="0" err="1" smtClean="0"/>
            <a:t>nước</a:t>
          </a:r>
          <a:r>
            <a:rPr lang="en-US" dirty="0" smtClean="0"/>
            <a:t> </a:t>
          </a:r>
          <a:r>
            <a:rPr lang="en-US" dirty="0" err="1" smtClean="0"/>
            <a:t>cần</a:t>
          </a:r>
          <a:r>
            <a:rPr lang="en-US" dirty="0" smtClean="0"/>
            <a:t> </a:t>
          </a:r>
          <a:r>
            <a:rPr lang="en-US" dirty="0" err="1" smtClean="0"/>
            <a:t>làm</a:t>
          </a:r>
          <a:r>
            <a:rPr lang="en-US" dirty="0" smtClean="0"/>
            <a:t> </a:t>
          </a:r>
          <a:r>
            <a:rPr lang="en-US" dirty="0" err="1" smtClean="0"/>
            <a:t>gì</a:t>
          </a:r>
          <a:r>
            <a:rPr lang="en-US" dirty="0" smtClean="0"/>
            <a:t>?</a:t>
          </a:r>
          <a:endParaRPr lang="en-US" dirty="0"/>
        </a:p>
      </dgm:t>
    </dgm:pt>
    <dgm:pt modelId="{55C9FA78-A76B-4FC4-8C6D-848BB480DF46}" type="parTrans" cxnId="{22063EB1-3A13-47D7-8E7D-BB5FC3B16BD1}">
      <dgm:prSet/>
      <dgm:spPr/>
      <dgm:t>
        <a:bodyPr/>
        <a:lstStyle/>
        <a:p>
          <a:endParaRPr lang="en-US"/>
        </a:p>
      </dgm:t>
    </dgm:pt>
    <dgm:pt modelId="{50C6175B-726A-4F2A-A56B-2C8814716630}" type="sibTrans" cxnId="{22063EB1-3A13-47D7-8E7D-BB5FC3B16BD1}">
      <dgm:prSet/>
      <dgm:spPr/>
      <dgm:t>
        <a:bodyPr/>
        <a:lstStyle/>
        <a:p>
          <a:endParaRPr lang="en-US"/>
        </a:p>
      </dgm:t>
    </dgm:pt>
    <dgm:pt modelId="{99858AB1-3A48-41E0-B58C-66EC97E4FB97}">
      <dgm:prSet phldrT="[Text]"/>
      <dgm:spPr/>
      <dgm:t>
        <a:bodyPr/>
        <a:lstStyle/>
        <a:p>
          <a:r>
            <a:rPr lang="en-US" b="1"/>
            <a:t>4</a:t>
          </a:r>
        </a:p>
      </dgm:t>
    </dgm:pt>
    <dgm:pt modelId="{C18E0A83-6634-4D07-863E-0CD08E209C3F}" type="parTrans" cxnId="{2EACD38B-35A6-4EC9-9CA5-6389D0175C08}">
      <dgm:prSet/>
      <dgm:spPr/>
      <dgm:t>
        <a:bodyPr/>
        <a:lstStyle/>
        <a:p>
          <a:endParaRPr lang="en-US"/>
        </a:p>
      </dgm:t>
    </dgm:pt>
    <dgm:pt modelId="{6A3CD0D8-769D-4829-82D1-1DEF79A7A967}" type="sibTrans" cxnId="{2EACD38B-35A6-4EC9-9CA5-6389D0175C08}">
      <dgm:prSet/>
      <dgm:spPr/>
      <dgm:t>
        <a:bodyPr/>
        <a:lstStyle/>
        <a:p>
          <a:endParaRPr lang="en-US"/>
        </a:p>
      </dgm:t>
    </dgm:pt>
    <dgm:pt modelId="{587E19CA-D5EF-40E5-AE06-931E83F05408}">
      <dgm:prSet/>
      <dgm:spPr/>
      <dgm:t>
        <a:bodyPr/>
        <a:lstStyle/>
        <a:p>
          <a:r>
            <a:rPr lang="en-US" dirty="0" smtClean="0"/>
            <a:t> </a:t>
          </a:r>
          <a:r>
            <a:rPr lang="en-US" dirty="0" err="1" smtClean="0"/>
            <a:t>Xử</a:t>
          </a:r>
          <a:r>
            <a:rPr lang="en-US" dirty="0" smtClean="0"/>
            <a:t> </a:t>
          </a:r>
          <a:r>
            <a:rPr lang="en-US" dirty="0" err="1" smtClean="0"/>
            <a:t>lý</a:t>
          </a:r>
          <a:r>
            <a:rPr lang="en-US" dirty="0" smtClean="0"/>
            <a:t> </a:t>
          </a:r>
          <a:r>
            <a:rPr lang="en-US" dirty="0" err="1" smtClean="0"/>
            <a:t>khi</a:t>
          </a:r>
          <a:r>
            <a:rPr lang="en-US" dirty="0" smtClean="0"/>
            <a:t> </a:t>
          </a:r>
          <a:r>
            <a:rPr lang="en-US" dirty="0" err="1" smtClean="0"/>
            <a:t>bị</a:t>
          </a:r>
          <a:r>
            <a:rPr lang="en-US" dirty="0" smtClean="0"/>
            <a:t> </a:t>
          </a:r>
          <a:r>
            <a:rPr lang="en-US" dirty="0" err="1" smtClean="0"/>
            <a:t>đuối</a:t>
          </a:r>
          <a:r>
            <a:rPr lang="en-US" dirty="0" smtClean="0"/>
            <a:t> </a:t>
          </a:r>
          <a:r>
            <a:rPr lang="en-US" dirty="0" err="1" smtClean="0"/>
            <a:t>nước</a:t>
          </a:r>
          <a:endParaRPr lang="en-US" dirty="0"/>
        </a:p>
      </dgm:t>
    </dgm:pt>
    <dgm:pt modelId="{898B9221-EA21-4B39-A8C7-9BDE0952D82A}" type="parTrans" cxnId="{FF64AC43-9E3A-4BFE-A01B-201880165844}">
      <dgm:prSet/>
      <dgm:spPr/>
      <dgm:t>
        <a:bodyPr/>
        <a:lstStyle/>
        <a:p>
          <a:endParaRPr lang="en-US"/>
        </a:p>
      </dgm:t>
    </dgm:pt>
    <dgm:pt modelId="{7D5F4948-F437-42DE-8E8B-B070C4F8E2F9}" type="sibTrans" cxnId="{FF64AC43-9E3A-4BFE-A01B-201880165844}">
      <dgm:prSet/>
      <dgm:spPr/>
      <dgm:t>
        <a:bodyPr/>
        <a:lstStyle/>
        <a:p>
          <a:endParaRPr lang="en-US"/>
        </a:p>
      </dgm:t>
    </dgm:pt>
    <dgm:pt modelId="{62286FD4-7622-48BE-A86A-39311B4B3CED}">
      <dgm:prSet/>
      <dgm:spPr/>
      <dgm:t>
        <a:bodyPr/>
        <a:lstStyle/>
        <a:p>
          <a:r>
            <a:rPr lang="en-US" dirty="0" err="1" smtClean="0"/>
            <a:t>Các</a:t>
          </a:r>
          <a:r>
            <a:rPr lang="en-US" dirty="0" smtClean="0"/>
            <a:t> </a:t>
          </a:r>
          <a:r>
            <a:rPr lang="en-US" dirty="0" err="1" smtClean="0"/>
            <a:t>tình</a:t>
          </a:r>
          <a:r>
            <a:rPr lang="en-US" dirty="0" smtClean="0"/>
            <a:t> </a:t>
          </a:r>
          <a:r>
            <a:rPr lang="en-US" dirty="0" err="1" smtClean="0"/>
            <a:t>huống</a:t>
          </a:r>
          <a:r>
            <a:rPr lang="en-US" dirty="0" smtClean="0"/>
            <a:t> </a:t>
          </a:r>
          <a:r>
            <a:rPr lang="en-US" dirty="0" err="1" smtClean="0"/>
            <a:t>sảy</a:t>
          </a:r>
          <a:r>
            <a:rPr lang="en-US" dirty="0" smtClean="0"/>
            <a:t> </a:t>
          </a:r>
          <a:r>
            <a:rPr lang="en-US" dirty="0" err="1" smtClean="0"/>
            <a:t>ra</a:t>
          </a:r>
          <a:r>
            <a:rPr lang="en-US" dirty="0" smtClean="0"/>
            <a:t> </a:t>
          </a:r>
          <a:r>
            <a:rPr lang="en-US" dirty="0" err="1" smtClean="0"/>
            <a:t>đuối</a:t>
          </a:r>
          <a:r>
            <a:rPr lang="en-US" dirty="0" smtClean="0"/>
            <a:t> </a:t>
          </a:r>
          <a:r>
            <a:rPr lang="en-US" dirty="0" err="1" smtClean="0"/>
            <a:t>nước</a:t>
          </a:r>
          <a:endParaRPr lang="en-US" dirty="0"/>
        </a:p>
      </dgm:t>
    </dgm:pt>
    <dgm:pt modelId="{4B3BF733-8983-42F3-85AB-16EA21D26213}" type="parTrans" cxnId="{289E6F5F-496A-4165-8DCE-26F9DA4BB086}">
      <dgm:prSet/>
      <dgm:spPr/>
    </dgm:pt>
    <dgm:pt modelId="{F1113C8A-D527-4E28-87FA-16E1D39249A3}" type="sibTrans" cxnId="{289E6F5F-496A-4165-8DCE-26F9DA4BB086}">
      <dgm:prSet/>
      <dgm:spPr/>
    </dgm:pt>
    <dgm:pt modelId="{5553467E-FDFD-4CF2-8299-00009586AAF4}" type="pres">
      <dgm:prSet presAssocID="{059572E8-8D34-4A4F-AE0D-567908EC5149}" presName="linearFlow" presStyleCnt="0">
        <dgm:presLayoutVars>
          <dgm:dir/>
          <dgm:animLvl val="lvl"/>
          <dgm:resizeHandles val="exact"/>
        </dgm:presLayoutVars>
      </dgm:prSet>
      <dgm:spPr/>
      <dgm:t>
        <a:bodyPr/>
        <a:lstStyle/>
        <a:p>
          <a:endParaRPr lang="en-US"/>
        </a:p>
      </dgm:t>
    </dgm:pt>
    <dgm:pt modelId="{BCE27D38-FE3C-4677-A5F3-F65C03AC50FA}" type="pres">
      <dgm:prSet presAssocID="{7C13B74A-8141-47F3-B669-7116F38B5520}" presName="composite" presStyleCnt="0"/>
      <dgm:spPr/>
    </dgm:pt>
    <dgm:pt modelId="{3BDCED2A-1F74-4766-9AC7-B6F4B0C11DEC}" type="pres">
      <dgm:prSet presAssocID="{7C13B74A-8141-47F3-B669-7116F38B5520}" presName="parentText" presStyleLbl="alignNode1" presStyleIdx="0" presStyleCnt="4">
        <dgm:presLayoutVars>
          <dgm:chMax val="1"/>
          <dgm:bulletEnabled val="1"/>
        </dgm:presLayoutVars>
      </dgm:prSet>
      <dgm:spPr/>
      <dgm:t>
        <a:bodyPr/>
        <a:lstStyle/>
        <a:p>
          <a:endParaRPr lang="en-US"/>
        </a:p>
      </dgm:t>
    </dgm:pt>
    <dgm:pt modelId="{012F90F0-05A0-4D9D-AFBF-3C2281907335}" type="pres">
      <dgm:prSet presAssocID="{7C13B74A-8141-47F3-B669-7116F38B5520}" presName="descendantText" presStyleLbl="alignAcc1" presStyleIdx="0" presStyleCnt="4" custLinFactNeighborX="0" custLinFactNeighborY="-6281">
        <dgm:presLayoutVars>
          <dgm:bulletEnabled val="1"/>
        </dgm:presLayoutVars>
      </dgm:prSet>
      <dgm:spPr/>
      <dgm:t>
        <a:bodyPr/>
        <a:lstStyle/>
        <a:p>
          <a:endParaRPr lang="en-US"/>
        </a:p>
      </dgm:t>
    </dgm:pt>
    <dgm:pt modelId="{7B602722-9927-4FF5-8C0A-3C5D17B7E555}" type="pres">
      <dgm:prSet presAssocID="{BA35086B-EFA0-4D7A-8A89-1EEB0B8FB909}" presName="sp" presStyleCnt="0"/>
      <dgm:spPr/>
    </dgm:pt>
    <dgm:pt modelId="{31FB9332-C8C0-42DA-8136-3E420B1F58E3}" type="pres">
      <dgm:prSet presAssocID="{0E22C41B-9B52-4303-B812-540D28DC814B}" presName="composite" presStyleCnt="0"/>
      <dgm:spPr/>
    </dgm:pt>
    <dgm:pt modelId="{57A66065-61FE-42D5-9511-FE66D183629E}" type="pres">
      <dgm:prSet presAssocID="{0E22C41B-9B52-4303-B812-540D28DC814B}" presName="parentText" presStyleLbl="alignNode1" presStyleIdx="1" presStyleCnt="4">
        <dgm:presLayoutVars>
          <dgm:chMax val="1"/>
          <dgm:bulletEnabled val="1"/>
        </dgm:presLayoutVars>
      </dgm:prSet>
      <dgm:spPr/>
      <dgm:t>
        <a:bodyPr/>
        <a:lstStyle/>
        <a:p>
          <a:endParaRPr lang="en-US"/>
        </a:p>
      </dgm:t>
    </dgm:pt>
    <dgm:pt modelId="{3CA55144-75DD-41B9-99FC-5E134A7A8478}" type="pres">
      <dgm:prSet presAssocID="{0E22C41B-9B52-4303-B812-540D28DC814B}" presName="descendantText" presStyleLbl="alignAcc1" presStyleIdx="1" presStyleCnt="4" custLinFactNeighborX="0">
        <dgm:presLayoutVars>
          <dgm:bulletEnabled val="1"/>
        </dgm:presLayoutVars>
      </dgm:prSet>
      <dgm:spPr/>
      <dgm:t>
        <a:bodyPr/>
        <a:lstStyle/>
        <a:p>
          <a:endParaRPr lang="en-US"/>
        </a:p>
      </dgm:t>
    </dgm:pt>
    <dgm:pt modelId="{7187CE34-A6D8-4463-BCD1-76238CD10547}" type="pres">
      <dgm:prSet presAssocID="{22B7520C-19E9-4AB6-BFC9-51E4B92592DD}" presName="sp" presStyleCnt="0"/>
      <dgm:spPr/>
    </dgm:pt>
    <dgm:pt modelId="{9A043461-5471-41C3-9E48-B7DF9F327638}" type="pres">
      <dgm:prSet presAssocID="{89E3E3F9-AF19-41DF-8022-8AAC6EC23ED7}" presName="composite" presStyleCnt="0"/>
      <dgm:spPr/>
    </dgm:pt>
    <dgm:pt modelId="{03011142-8717-4696-B012-798429BD84EC}" type="pres">
      <dgm:prSet presAssocID="{89E3E3F9-AF19-41DF-8022-8AAC6EC23ED7}" presName="parentText" presStyleLbl="alignNode1" presStyleIdx="2" presStyleCnt="4">
        <dgm:presLayoutVars>
          <dgm:chMax val="1"/>
          <dgm:bulletEnabled val="1"/>
        </dgm:presLayoutVars>
      </dgm:prSet>
      <dgm:spPr/>
      <dgm:t>
        <a:bodyPr/>
        <a:lstStyle/>
        <a:p>
          <a:endParaRPr lang="en-US"/>
        </a:p>
      </dgm:t>
    </dgm:pt>
    <dgm:pt modelId="{8C03DF3B-8A18-4B3A-9F17-DCA9EE8BF7B8}" type="pres">
      <dgm:prSet presAssocID="{89E3E3F9-AF19-41DF-8022-8AAC6EC23ED7}" presName="descendantText" presStyleLbl="alignAcc1" presStyleIdx="2" presStyleCnt="4">
        <dgm:presLayoutVars>
          <dgm:bulletEnabled val="1"/>
        </dgm:presLayoutVars>
      </dgm:prSet>
      <dgm:spPr/>
      <dgm:t>
        <a:bodyPr/>
        <a:lstStyle/>
        <a:p>
          <a:endParaRPr lang="en-US"/>
        </a:p>
      </dgm:t>
    </dgm:pt>
    <dgm:pt modelId="{3C92EB9E-DFB5-4814-AB7A-CA6F5B83EE62}" type="pres">
      <dgm:prSet presAssocID="{2713E669-1166-404D-AB9D-5BB7B36C96C7}" presName="sp" presStyleCnt="0"/>
      <dgm:spPr/>
    </dgm:pt>
    <dgm:pt modelId="{98F5AE55-F3FE-479B-B6AF-C7DD43ED7F53}" type="pres">
      <dgm:prSet presAssocID="{99858AB1-3A48-41E0-B58C-66EC97E4FB97}" presName="composite" presStyleCnt="0"/>
      <dgm:spPr/>
    </dgm:pt>
    <dgm:pt modelId="{8E36F057-B2F1-45A5-B9C2-4A67536619A0}" type="pres">
      <dgm:prSet presAssocID="{99858AB1-3A48-41E0-B58C-66EC97E4FB97}" presName="parentText" presStyleLbl="alignNode1" presStyleIdx="3" presStyleCnt="4">
        <dgm:presLayoutVars>
          <dgm:chMax val="1"/>
          <dgm:bulletEnabled val="1"/>
        </dgm:presLayoutVars>
      </dgm:prSet>
      <dgm:spPr/>
      <dgm:t>
        <a:bodyPr/>
        <a:lstStyle/>
        <a:p>
          <a:endParaRPr lang="en-US"/>
        </a:p>
      </dgm:t>
    </dgm:pt>
    <dgm:pt modelId="{A2151AAA-1F86-4DD2-88AB-B9E526E7FE74}" type="pres">
      <dgm:prSet presAssocID="{99858AB1-3A48-41E0-B58C-66EC97E4FB97}" presName="descendantText" presStyleLbl="alignAcc1" presStyleIdx="3" presStyleCnt="4">
        <dgm:presLayoutVars>
          <dgm:bulletEnabled val="1"/>
        </dgm:presLayoutVars>
      </dgm:prSet>
      <dgm:spPr/>
      <dgm:t>
        <a:bodyPr/>
        <a:lstStyle/>
        <a:p>
          <a:endParaRPr lang="en-US"/>
        </a:p>
      </dgm:t>
    </dgm:pt>
  </dgm:ptLst>
  <dgm:cxnLst>
    <dgm:cxn modelId="{22063EB1-3A13-47D7-8E7D-BB5FC3B16BD1}" srcId="{89E3E3F9-AF19-41DF-8022-8AAC6EC23ED7}" destId="{605019A9-2F45-4934-B6F4-055EE0796A36}" srcOrd="0" destOrd="0" parTransId="{55C9FA78-A76B-4FC4-8C6D-848BB480DF46}" sibTransId="{50C6175B-726A-4F2A-A56B-2C8814716630}"/>
    <dgm:cxn modelId="{01933C7B-4847-4D0F-8637-EFB966D7316F}" type="presOf" srcId="{059572E8-8D34-4A4F-AE0D-567908EC5149}" destId="{5553467E-FDFD-4CF2-8299-00009586AAF4}" srcOrd="0" destOrd="0" presId="urn:microsoft.com/office/officeart/2005/8/layout/chevron2"/>
    <dgm:cxn modelId="{048CA817-88F8-4227-9062-51C2F54FA3FC}" type="presOf" srcId="{587E19CA-D5EF-40E5-AE06-931E83F05408}" destId="{A2151AAA-1F86-4DD2-88AB-B9E526E7FE74}" srcOrd="0" destOrd="0" presId="urn:microsoft.com/office/officeart/2005/8/layout/chevron2"/>
    <dgm:cxn modelId="{0DAC29B9-EB2C-41BA-AE6F-02F1219405EA}" type="presOf" srcId="{E670D286-21A7-4BDE-864E-4609B6537FF0}" destId="{3CA55144-75DD-41B9-99FC-5E134A7A8478}" srcOrd="0" destOrd="0" presId="urn:microsoft.com/office/officeart/2005/8/layout/chevron2"/>
    <dgm:cxn modelId="{0824ADF9-3FC2-4349-AD2B-0697B4FDC06E}" type="presOf" srcId="{99858AB1-3A48-41E0-B58C-66EC97E4FB97}" destId="{8E36F057-B2F1-45A5-B9C2-4A67536619A0}" srcOrd="0" destOrd="0" presId="urn:microsoft.com/office/officeart/2005/8/layout/chevron2"/>
    <dgm:cxn modelId="{2B50DBE4-4991-400F-9A4D-1B9A77E71224}" srcId="{059572E8-8D34-4A4F-AE0D-567908EC5149}" destId="{89E3E3F9-AF19-41DF-8022-8AAC6EC23ED7}" srcOrd="2" destOrd="0" parTransId="{A9A93833-66D0-4E6D-B8DA-079A97817124}" sibTransId="{2713E669-1166-404D-AB9D-5BB7B36C96C7}"/>
    <dgm:cxn modelId="{45206ED6-D79D-458B-9357-A41E81C3B50B}" type="presOf" srcId="{62286FD4-7622-48BE-A86A-39311B4B3CED}" destId="{012F90F0-05A0-4D9D-AFBF-3C2281907335}" srcOrd="0" destOrd="0" presId="urn:microsoft.com/office/officeart/2005/8/layout/chevron2"/>
    <dgm:cxn modelId="{9BE1F6EB-4211-482B-8FD7-3B1E630D6894}" srcId="{059572E8-8D34-4A4F-AE0D-567908EC5149}" destId="{7C13B74A-8141-47F3-B669-7116F38B5520}" srcOrd="0" destOrd="0" parTransId="{99100236-5E4E-4446-91B3-E80747B8FFC5}" sibTransId="{BA35086B-EFA0-4D7A-8A89-1EEB0B8FB909}"/>
    <dgm:cxn modelId="{85F2E92A-4FCF-4E9B-BA08-054342E146D7}" type="presOf" srcId="{7C13B74A-8141-47F3-B669-7116F38B5520}" destId="{3BDCED2A-1F74-4766-9AC7-B6F4B0C11DEC}" srcOrd="0" destOrd="0" presId="urn:microsoft.com/office/officeart/2005/8/layout/chevron2"/>
    <dgm:cxn modelId="{2EACD38B-35A6-4EC9-9CA5-6389D0175C08}" srcId="{059572E8-8D34-4A4F-AE0D-567908EC5149}" destId="{99858AB1-3A48-41E0-B58C-66EC97E4FB97}" srcOrd="3" destOrd="0" parTransId="{C18E0A83-6634-4D07-863E-0CD08E209C3F}" sibTransId="{6A3CD0D8-769D-4829-82D1-1DEF79A7A967}"/>
    <dgm:cxn modelId="{8A5A5BD3-0642-4F42-A63A-23A2391032BC}" type="presOf" srcId="{605019A9-2F45-4934-B6F4-055EE0796A36}" destId="{8C03DF3B-8A18-4B3A-9F17-DCA9EE8BF7B8}" srcOrd="0" destOrd="0" presId="urn:microsoft.com/office/officeart/2005/8/layout/chevron2"/>
    <dgm:cxn modelId="{FF64AC43-9E3A-4BFE-A01B-201880165844}" srcId="{99858AB1-3A48-41E0-B58C-66EC97E4FB97}" destId="{587E19CA-D5EF-40E5-AE06-931E83F05408}" srcOrd="0" destOrd="0" parTransId="{898B9221-EA21-4B39-A8C7-9BDE0952D82A}" sibTransId="{7D5F4948-F437-42DE-8E8B-B070C4F8E2F9}"/>
    <dgm:cxn modelId="{A6B72A8A-0AB2-44F8-8C1E-33769BAFD7C1}" type="presOf" srcId="{0E22C41B-9B52-4303-B812-540D28DC814B}" destId="{57A66065-61FE-42D5-9511-FE66D183629E}" srcOrd="0" destOrd="0" presId="urn:microsoft.com/office/officeart/2005/8/layout/chevron2"/>
    <dgm:cxn modelId="{26FE5FF3-A0AE-452E-BA03-58E13A851ACE}" type="presOf" srcId="{89E3E3F9-AF19-41DF-8022-8AAC6EC23ED7}" destId="{03011142-8717-4696-B012-798429BD84EC}" srcOrd="0" destOrd="0" presId="urn:microsoft.com/office/officeart/2005/8/layout/chevron2"/>
    <dgm:cxn modelId="{45F59303-91C2-43F7-A8E0-7CB99B90198B}" srcId="{0E22C41B-9B52-4303-B812-540D28DC814B}" destId="{E670D286-21A7-4BDE-864E-4609B6537FF0}" srcOrd="0" destOrd="0" parTransId="{ACA82CE6-69E4-4158-8C91-06F691DC17E7}" sibTransId="{1AB3A3DD-EBD2-408E-9809-F81B9DE3A552}"/>
    <dgm:cxn modelId="{289E6F5F-496A-4165-8DCE-26F9DA4BB086}" srcId="{7C13B74A-8141-47F3-B669-7116F38B5520}" destId="{62286FD4-7622-48BE-A86A-39311B4B3CED}" srcOrd="0" destOrd="0" parTransId="{4B3BF733-8983-42F3-85AB-16EA21D26213}" sibTransId="{F1113C8A-D527-4E28-87FA-16E1D39249A3}"/>
    <dgm:cxn modelId="{76C3CAD2-E97C-4405-9985-AEE23BA1A682}" srcId="{059572E8-8D34-4A4F-AE0D-567908EC5149}" destId="{0E22C41B-9B52-4303-B812-540D28DC814B}" srcOrd="1" destOrd="0" parTransId="{C9A145AA-3987-44CB-AF56-DB360FBFF851}" sibTransId="{22B7520C-19E9-4AB6-BFC9-51E4B92592DD}"/>
    <dgm:cxn modelId="{1FBAF8A4-02B8-4EDB-B716-1F57B43521B5}" type="presParOf" srcId="{5553467E-FDFD-4CF2-8299-00009586AAF4}" destId="{BCE27D38-FE3C-4677-A5F3-F65C03AC50FA}" srcOrd="0" destOrd="0" presId="urn:microsoft.com/office/officeart/2005/8/layout/chevron2"/>
    <dgm:cxn modelId="{33240B9B-85CD-49C5-804D-967F1FDB2E1C}" type="presParOf" srcId="{BCE27D38-FE3C-4677-A5F3-F65C03AC50FA}" destId="{3BDCED2A-1F74-4766-9AC7-B6F4B0C11DEC}" srcOrd="0" destOrd="0" presId="urn:microsoft.com/office/officeart/2005/8/layout/chevron2"/>
    <dgm:cxn modelId="{B857942B-8854-4A90-9A2A-1DBCCBE195C5}" type="presParOf" srcId="{BCE27D38-FE3C-4677-A5F3-F65C03AC50FA}" destId="{012F90F0-05A0-4D9D-AFBF-3C2281907335}" srcOrd="1" destOrd="0" presId="urn:microsoft.com/office/officeart/2005/8/layout/chevron2"/>
    <dgm:cxn modelId="{41CDBCD0-4B3D-4E65-872C-D516D2039DA4}" type="presParOf" srcId="{5553467E-FDFD-4CF2-8299-00009586AAF4}" destId="{7B602722-9927-4FF5-8C0A-3C5D17B7E555}" srcOrd="1" destOrd="0" presId="urn:microsoft.com/office/officeart/2005/8/layout/chevron2"/>
    <dgm:cxn modelId="{28427D4E-6FEB-456D-A252-D674591BB039}" type="presParOf" srcId="{5553467E-FDFD-4CF2-8299-00009586AAF4}" destId="{31FB9332-C8C0-42DA-8136-3E420B1F58E3}" srcOrd="2" destOrd="0" presId="urn:microsoft.com/office/officeart/2005/8/layout/chevron2"/>
    <dgm:cxn modelId="{90099A45-1E2B-4F86-A3E3-B4887C52492D}" type="presParOf" srcId="{31FB9332-C8C0-42DA-8136-3E420B1F58E3}" destId="{57A66065-61FE-42D5-9511-FE66D183629E}" srcOrd="0" destOrd="0" presId="urn:microsoft.com/office/officeart/2005/8/layout/chevron2"/>
    <dgm:cxn modelId="{A6B829E7-B8D8-4806-BEE5-EC9598311893}" type="presParOf" srcId="{31FB9332-C8C0-42DA-8136-3E420B1F58E3}" destId="{3CA55144-75DD-41B9-99FC-5E134A7A8478}" srcOrd="1" destOrd="0" presId="urn:microsoft.com/office/officeart/2005/8/layout/chevron2"/>
    <dgm:cxn modelId="{1A631F84-1509-4EF2-B584-7FA2CC642B19}" type="presParOf" srcId="{5553467E-FDFD-4CF2-8299-00009586AAF4}" destId="{7187CE34-A6D8-4463-BCD1-76238CD10547}" srcOrd="3" destOrd="0" presId="urn:microsoft.com/office/officeart/2005/8/layout/chevron2"/>
    <dgm:cxn modelId="{8E3DF992-8DD0-4840-A3E8-0679B9DB92F9}" type="presParOf" srcId="{5553467E-FDFD-4CF2-8299-00009586AAF4}" destId="{9A043461-5471-41C3-9E48-B7DF9F327638}" srcOrd="4" destOrd="0" presId="urn:microsoft.com/office/officeart/2005/8/layout/chevron2"/>
    <dgm:cxn modelId="{DCDA7634-9427-4490-9CC6-7C6B1744C8FC}" type="presParOf" srcId="{9A043461-5471-41C3-9E48-B7DF9F327638}" destId="{03011142-8717-4696-B012-798429BD84EC}" srcOrd="0" destOrd="0" presId="urn:microsoft.com/office/officeart/2005/8/layout/chevron2"/>
    <dgm:cxn modelId="{FB124D6C-F39F-4D70-80EB-3979A96F969D}" type="presParOf" srcId="{9A043461-5471-41C3-9E48-B7DF9F327638}" destId="{8C03DF3B-8A18-4B3A-9F17-DCA9EE8BF7B8}" srcOrd="1" destOrd="0" presId="urn:microsoft.com/office/officeart/2005/8/layout/chevron2"/>
    <dgm:cxn modelId="{F76771B2-E914-4E3D-AAB9-44584B26D322}" type="presParOf" srcId="{5553467E-FDFD-4CF2-8299-00009586AAF4}" destId="{3C92EB9E-DFB5-4814-AB7A-CA6F5B83EE62}" srcOrd="5" destOrd="0" presId="urn:microsoft.com/office/officeart/2005/8/layout/chevron2"/>
    <dgm:cxn modelId="{3B8C3496-5A46-44E9-BF5E-279F4CB5F3FD}" type="presParOf" srcId="{5553467E-FDFD-4CF2-8299-00009586AAF4}" destId="{98F5AE55-F3FE-479B-B6AF-C7DD43ED7F53}" srcOrd="6" destOrd="0" presId="urn:microsoft.com/office/officeart/2005/8/layout/chevron2"/>
    <dgm:cxn modelId="{A6F89209-15F4-4BA3-AFE8-FBA1A6C88E01}" type="presParOf" srcId="{98F5AE55-F3FE-479B-B6AF-C7DD43ED7F53}" destId="{8E36F057-B2F1-45A5-B9C2-4A67536619A0}" srcOrd="0" destOrd="0" presId="urn:microsoft.com/office/officeart/2005/8/layout/chevron2"/>
    <dgm:cxn modelId="{8B34247A-4962-4FE6-9E7C-891E5DB970BB}" type="presParOf" srcId="{98F5AE55-F3FE-479B-B6AF-C7DD43ED7F53}" destId="{A2151AAA-1F86-4DD2-88AB-B9E526E7FE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CED2A-1F74-4766-9AC7-B6F4B0C11DEC}">
      <dsp:nvSpPr>
        <dsp:cNvPr id="0" name=""/>
        <dsp:cNvSpPr/>
      </dsp:nvSpPr>
      <dsp:spPr>
        <a:xfrm rot="5400000">
          <a:off x="-224574" y="228816"/>
          <a:ext cx="1497164" cy="104801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t>1</a:t>
          </a:r>
        </a:p>
      </dsp:txBody>
      <dsp:txXfrm rot="-5400000">
        <a:off x="1" y="528248"/>
        <a:ext cx="1048014" cy="449150"/>
      </dsp:txXfrm>
    </dsp:sp>
    <dsp:sp modelId="{012F90F0-05A0-4D9D-AFBF-3C2281907335}">
      <dsp:nvSpPr>
        <dsp:cNvPr id="0" name=""/>
        <dsp:cNvSpPr/>
      </dsp:nvSpPr>
      <dsp:spPr>
        <a:xfrm rot="5400000">
          <a:off x="5039415" y="-3991400"/>
          <a:ext cx="973156" cy="89559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smtClean="0"/>
            <a:t>Các</a:t>
          </a:r>
          <a:r>
            <a:rPr lang="en-US" sz="3500" kern="1200" dirty="0" smtClean="0"/>
            <a:t> </a:t>
          </a:r>
          <a:r>
            <a:rPr lang="en-US" sz="3500" kern="1200" dirty="0" err="1" smtClean="0"/>
            <a:t>tình</a:t>
          </a:r>
          <a:r>
            <a:rPr lang="en-US" sz="3500" kern="1200" dirty="0" smtClean="0"/>
            <a:t> </a:t>
          </a:r>
          <a:r>
            <a:rPr lang="en-US" sz="3500" kern="1200" dirty="0" err="1" smtClean="0"/>
            <a:t>huống</a:t>
          </a:r>
          <a:r>
            <a:rPr lang="en-US" sz="3500" kern="1200" dirty="0" smtClean="0"/>
            <a:t> </a:t>
          </a:r>
          <a:r>
            <a:rPr lang="en-US" sz="3500" kern="1200" dirty="0" err="1" smtClean="0"/>
            <a:t>sảy</a:t>
          </a:r>
          <a:r>
            <a:rPr lang="en-US" sz="3500" kern="1200" dirty="0" smtClean="0"/>
            <a:t> </a:t>
          </a:r>
          <a:r>
            <a:rPr lang="en-US" sz="3500" kern="1200" dirty="0" err="1" smtClean="0"/>
            <a:t>ra</a:t>
          </a:r>
          <a:r>
            <a:rPr lang="en-US" sz="3500" kern="1200" dirty="0" smtClean="0"/>
            <a:t> </a:t>
          </a:r>
          <a:r>
            <a:rPr lang="en-US" sz="3500" kern="1200" dirty="0" err="1" smtClean="0"/>
            <a:t>đuối</a:t>
          </a:r>
          <a:r>
            <a:rPr lang="en-US" sz="3500" kern="1200" dirty="0" smtClean="0"/>
            <a:t> </a:t>
          </a:r>
          <a:r>
            <a:rPr lang="en-US" sz="3500" kern="1200" dirty="0" err="1" smtClean="0"/>
            <a:t>nước</a:t>
          </a:r>
          <a:endParaRPr lang="en-US" sz="3500" kern="1200" dirty="0"/>
        </a:p>
      </dsp:txBody>
      <dsp:txXfrm rot="-5400000">
        <a:off x="1048015" y="47506"/>
        <a:ext cx="8908451" cy="878144"/>
      </dsp:txXfrm>
    </dsp:sp>
    <dsp:sp modelId="{57A66065-61FE-42D5-9511-FE66D183629E}">
      <dsp:nvSpPr>
        <dsp:cNvPr id="0" name=""/>
        <dsp:cNvSpPr/>
      </dsp:nvSpPr>
      <dsp:spPr>
        <a:xfrm rot="5400000">
          <a:off x="-224574" y="1581859"/>
          <a:ext cx="1497164" cy="104801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t>2</a:t>
          </a:r>
        </a:p>
      </dsp:txBody>
      <dsp:txXfrm rot="-5400000">
        <a:off x="1" y="1881291"/>
        <a:ext cx="1048014" cy="449150"/>
      </dsp:txXfrm>
    </dsp:sp>
    <dsp:sp modelId="{3CA55144-75DD-41B9-99FC-5E134A7A8478}">
      <dsp:nvSpPr>
        <dsp:cNvPr id="0" name=""/>
        <dsp:cNvSpPr/>
      </dsp:nvSpPr>
      <dsp:spPr>
        <a:xfrm rot="5400000">
          <a:off x="5039415" y="-2634115"/>
          <a:ext cx="973156" cy="89559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a:t> </a:t>
          </a:r>
          <a:r>
            <a:rPr lang="en-US" sz="3500" kern="1200" dirty="0" err="1" smtClean="0"/>
            <a:t>Để</a:t>
          </a:r>
          <a:r>
            <a:rPr lang="en-US" sz="3500" kern="1200" dirty="0" smtClean="0"/>
            <a:t> </a:t>
          </a:r>
          <a:r>
            <a:rPr lang="en-US" sz="3500" kern="1200" dirty="0" err="1" smtClean="0"/>
            <a:t>phòng</a:t>
          </a:r>
          <a:r>
            <a:rPr lang="en-US" sz="3500" kern="1200" dirty="0" smtClean="0"/>
            <a:t> </a:t>
          </a:r>
          <a:r>
            <a:rPr lang="en-US" sz="3500" kern="1200" dirty="0" err="1" smtClean="0"/>
            <a:t>tránh</a:t>
          </a:r>
          <a:r>
            <a:rPr lang="en-US" sz="3500" kern="1200" dirty="0" smtClean="0"/>
            <a:t> </a:t>
          </a:r>
          <a:r>
            <a:rPr lang="en-US" sz="3500" kern="1200" dirty="0" err="1" smtClean="0"/>
            <a:t>đuối</a:t>
          </a:r>
          <a:r>
            <a:rPr lang="en-US" sz="3500" kern="1200" dirty="0" smtClean="0"/>
            <a:t> </a:t>
          </a:r>
          <a:r>
            <a:rPr lang="en-US" sz="3500" kern="1200" dirty="0" err="1" smtClean="0"/>
            <a:t>nước</a:t>
          </a:r>
          <a:r>
            <a:rPr lang="en-US" sz="3500" kern="1200" dirty="0" smtClean="0"/>
            <a:t> </a:t>
          </a:r>
          <a:r>
            <a:rPr lang="en-US" sz="3500" kern="1200" dirty="0" err="1" smtClean="0"/>
            <a:t>trẻ</a:t>
          </a:r>
          <a:r>
            <a:rPr lang="en-US" sz="3500" kern="1200" dirty="0" smtClean="0"/>
            <a:t> </a:t>
          </a:r>
          <a:r>
            <a:rPr lang="en-US" sz="3500" kern="1200" dirty="0" err="1" smtClean="0"/>
            <a:t>em</a:t>
          </a:r>
          <a:r>
            <a:rPr lang="en-US" sz="3500" kern="1200" dirty="0" smtClean="0"/>
            <a:t> </a:t>
          </a:r>
          <a:r>
            <a:rPr lang="en-US" sz="3500" kern="1200" dirty="0" err="1" smtClean="0"/>
            <a:t>cần</a:t>
          </a:r>
          <a:r>
            <a:rPr lang="en-US" sz="3500" kern="1200" dirty="0" smtClean="0"/>
            <a:t> </a:t>
          </a:r>
          <a:r>
            <a:rPr lang="en-US" sz="3500" kern="1200" dirty="0" err="1" smtClean="0"/>
            <a:t>làm</a:t>
          </a:r>
          <a:r>
            <a:rPr lang="en-US" sz="3500" kern="1200" dirty="0" smtClean="0"/>
            <a:t> </a:t>
          </a:r>
          <a:r>
            <a:rPr lang="en-US" sz="3500" kern="1200" dirty="0" err="1" smtClean="0"/>
            <a:t>gì</a:t>
          </a:r>
          <a:r>
            <a:rPr lang="en-US" sz="3500" kern="1200" dirty="0" smtClean="0"/>
            <a:t>?</a:t>
          </a:r>
          <a:endParaRPr lang="en-US" sz="3500" kern="1200" dirty="0"/>
        </a:p>
      </dsp:txBody>
      <dsp:txXfrm rot="-5400000">
        <a:off x="1048015" y="1404791"/>
        <a:ext cx="8908451" cy="878144"/>
      </dsp:txXfrm>
    </dsp:sp>
    <dsp:sp modelId="{03011142-8717-4696-B012-798429BD84EC}">
      <dsp:nvSpPr>
        <dsp:cNvPr id="0" name=""/>
        <dsp:cNvSpPr/>
      </dsp:nvSpPr>
      <dsp:spPr>
        <a:xfrm rot="5400000">
          <a:off x="-224574" y="2934902"/>
          <a:ext cx="1497164" cy="104801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t>3</a:t>
          </a:r>
        </a:p>
      </dsp:txBody>
      <dsp:txXfrm rot="-5400000">
        <a:off x="1" y="3234334"/>
        <a:ext cx="1048014" cy="449150"/>
      </dsp:txXfrm>
    </dsp:sp>
    <dsp:sp modelId="{8C03DF3B-8A18-4B3A-9F17-DCA9EE8BF7B8}">
      <dsp:nvSpPr>
        <dsp:cNvPr id="0" name=""/>
        <dsp:cNvSpPr/>
      </dsp:nvSpPr>
      <dsp:spPr>
        <a:xfrm rot="5400000">
          <a:off x="5039415" y="-1281072"/>
          <a:ext cx="973156" cy="89559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a:t> </a:t>
          </a:r>
          <a:r>
            <a:rPr lang="en-US" sz="3500" kern="1200" dirty="0" err="1" smtClean="0"/>
            <a:t>Khi</a:t>
          </a:r>
          <a:r>
            <a:rPr lang="en-US" sz="3500" kern="1200" dirty="0" smtClean="0"/>
            <a:t> </a:t>
          </a:r>
          <a:r>
            <a:rPr lang="en-US" sz="3500" kern="1200" dirty="0" err="1" smtClean="0"/>
            <a:t>nhìn</a:t>
          </a:r>
          <a:r>
            <a:rPr lang="en-US" sz="3500" kern="1200" dirty="0" smtClean="0"/>
            <a:t> </a:t>
          </a:r>
          <a:r>
            <a:rPr lang="en-US" sz="3500" kern="1200" dirty="0" err="1" smtClean="0"/>
            <a:t>thấy</a:t>
          </a:r>
          <a:r>
            <a:rPr lang="en-US" sz="3500" kern="1200" dirty="0" smtClean="0"/>
            <a:t> </a:t>
          </a:r>
          <a:r>
            <a:rPr lang="en-US" sz="3500" kern="1200" dirty="0" err="1" smtClean="0"/>
            <a:t>người</a:t>
          </a:r>
          <a:r>
            <a:rPr lang="en-US" sz="3500" kern="1200" dirty="0" smtClean="0"/>
            <a:t> </a:t>
          </a:r>
          <a:r>
            <a:rPr lang="en-US" sz="3500" kern="1200" dirty="0" err="1" smtClean="0"/>
            <a:t>bị</a:t>
          </a:r>
          <a:r>
            <a:rPr lang="en-US" sz="3500" kern="1200" dirty="0" smtClean="0"/>
            <a:t> </a:t>
          </a:r>
          <a:r>
            <a:rPr lang="en-US" sz="3500" kern="1200" dirty="0" err="1" smtClean="0"/>
            <a:t>đuối</a:t>
          </a:r>
          <a:r>
            <a:rPr lang="en-US" sz="3500" kern="1200" dirty="0" smtClean="0"/>
            <a:t> </a:t>
          </a:r>
          <a:r>
            <a:rPr lang="en-US" sz="3500" kern="1200" dirty="0" err="1" smtClean="0"/>
            <a:t>nước</a:t>
          </a:r>
          <a:r>
            <a:rPr lang="en-US" sz="3500" kern="1200" dirty="0" smtClean="0"/>
            <a:t> </a:t>
          </a:r>
          <a:r>
            <a:rPr lang="en-US" sz="3500" kern="1200" dirty="0" err="1" smtClean="0"/>
            <a:t>cần</a:t>
          </a:r>
          <a:r>
            <a:rPr lang="en-US" sz="3500" kern="1200" dirty="0" smtClean="0"/>
            <a:t> </a:t>
          </a:r>
          <a:r>
            <a:rPr lang="en-US" sz="3500" kern="1200" dirty="0" err="1" smtClean="0"/>
            <a:t>làm</a:t>
          </a:r>
          <a:r>
            <a:rPr lang="en-US" sz="3500" kern="1200" dirty="0" smtClean="0"/>
            <a:t> </a:t>
          </a:r>
          <a:r>
            <a:rPr lang="en-US" sz="3500" kern="1200" dirty="0" err="1" smtClean="0"/>
            <a:t>gì</a:t>
          </a:r>
          <a:r>
            <a:rPr lang="en-US" sz="3500" kern="1200" dirty="0" smtClean="0"/>
            <a:t>?</a:t>
          </a:r>
          <a:endParaRPr lang="en-US" sz="3500" kern="1200" dirty="0"/>
        </a:p>
      </dsp:txBody>
      <dsp:txXfrm rot="-5400000">
        <a:off x="1048015" y="2757834"/>
        <a:ext cx="8908451" cy="878144"/>
      </dsp:txXfrm>
    </dsp:sp>
    <dsp:sp modelId="{8E36F057-B2F1-45A5-B9C2-4A67536619A0}">
      <dsp:nvSpPr>
        <dsp:cNvPr id="0" name=""/>
        <dsp:cNvSpPr/>
      </dsp:nvSpPr>
      <dsp:spPr>
        <a:xfrm rot="5400000">
          <a:off x="-224574" y="4287945"/>
          <a:ext cx="1497164" cy="104801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t>4</a:t>
          </a:r>
        </a:p>
      </dsp:txBody>
      <dsp:txXfrm rot="-5400000">
        <a:off x="1" y="4587377"/>
        <a:ext cx="1048014" cy="449150"/>
      </dsp:txXfrm>
    </dsp:sp>
    <dsp:sp modelId="{A2151AAA-1F86-4DD2-88AB-B9E526E7FE74}">
      <dsp:nvSpPr>
        <dsp:cNvPr id="0" name=""/>
        <dsp:cNvSpPr/>
      </dsp:nvSpPr>
      <dsp:spPr>
        <a:xfrm rot="5400000">
          <a:off x="5039415" y="71971"/>
          <a:ext cx="973156" cy="89559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 </a:t>
          </a:r>
          <a:r>
            <a:rPr lang="en-US" sz="3500" kern="1200" dirty="0" err="1" smtClean="0"/>
            <a:t>Xử</a:t>
          </a:r>
          <a:r>
            <a:rPr lang="en-US" sz="3500" kern="1200" dirty="0" smtClean="0"/>
            <a:t> </a:t>
          </a:r>
          <a:r>
            <a:rPr lang="en-US" sz="3500" kern="1200" dirty="0" err="1" smtClean="0"/>
            <a:t>lý</a:t>
          </a:r>
          <a:r>
            <a:rPr lang="en-US" sz="3500" kern="1200" dirty="0" smtClean="0"/>
            <a:t> </a:t>
          </a:r>
          <a:r>
            <a:rPr lang="en-US" sz="3500" kern="1200" dirty="0" err="1" smtClean="0"/>
            <a:t>khi</a:t>
          </a:r>
          <a:r>
            <a:rPr lang="en-US" sz="3500" kern="1200" dirty="0" smtClean="0"/>
            <a:t> </a:t>
          </a:r>
          <a:r>
            <a:rPr lang="en-US" sz="3500" kern="1200" dirty="0" err="1" smtClean="0"/>
            <a:t>bị</a:t>
          </a:r>
          <a:r>
            <a:rPr lang="en-US" sz="3500" kern="1200" dirty="0" smtClean="0"/>
            <a:t> </a:t>
          </a:r>
          <a:r>
            <a:rPr lang="en-US" sz="3500" kern="1200" dirty="0" err="1" smtClean="0"/>
            <a:t>đuối</a:t>
          </a:r>
          <a:r>
            <a:rPr lang="en-US" sz="3500" kern="1200" dirty="0" smtClean="0"/>
            <a:t> </a:t>
          </a:r>
          <a:r>
            <a:rPr lang="en-US" sz="3500" kern="1200" dirty="0" err="1" smtClean="0"/>
            <a:t>nước</a:t>
          </a:r>
          <a:endParaRPr lang="en-US" sz="3500" kern="1200" dirty="0"/>
        </a:p>
      </dsp:txBody>
      <dsp:txXfrm rot="-5400000">
        <a:off x="1048015" y="4110877"/>
        <a:ext cx="8908451" cy="8781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D47138D-631B-4463-9675-0902550F95C0}" type="datetimeFigureOut">
              <a:rPr lang="en-US" smtClean="0"/>
              <a:t>3/18/2026</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1EDD4C6-A61A-4435-A779-4128C246F08F}" type="slidenum">
              <a:rPr lang="en-US" smtClean="0"/>
              <a:t>‹#›</a:t>
            </a:fld>
            <a:endParaRPr lang="en-US"/>
          </a:p>
        </p:txBody>
      </p:sp>
    </p:spTree>
    <p:extLst>
      <p:ext uri="{BB962C8B-B14F-4D97-AF65-F5344CB8AC3E}">
        <p14:creationId xmlns:p14="http://schemas.microsoft.com/office/powerpoint/2010/main" val="128857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FC63855-F217-42CE-99C2-446D88893602}" type="datetimeFigureOut">
              <a:rPr lang="en-US" smtClean="0"/>
              <a:t>3/18/2026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8EA58F3-29C1-4601-B35A-F9D3825A9F3C}" type="slidenum">
              <a:rPr lang="en-US" smtClean="0"/>
              <a:t>‹#›</a:t>
            </a:fld>
            <a:endParaRPr lang="en-US"/>
          </a:p>
        </p:txBody>
      </p:sp>
    </p:spTree>
    <p:extLst>
      <p:ext uri="{BB962C8B-B14F-4D97-AF65-F5344CB8AC3E}">
        <p14:creationId xmlns:p14="http://schemas.microsoft.com/office/powerpoint/2010/main" val="247435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A58F3-29C1-4601-B35A-F9D3825A9F3C}" type="slidenum">
              <a:rPr lang="en-US" smtClean="0"/>
              <a:t>24</a:t>
            </a:fld>
            <a:endParaRPr lang="en-US"/>
          </a:p>
        </p:txBody>
      </p:sp>
    </p:spTree>
    <p:extLst>
      <p:ext uri="{BB962C8B-B14F-4D97-AF65-F5344CB8AC3E}">
        <p14:creationId xmlns:p14="http://schemas.microsoft.com/office/powerpoint/2010/main" val="42603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A58F3-29C1-4601-B35A-F9D3825A9F3C}" type="slidenum">
              <a:rPr lang="en-US" smtClean="0"/>
              <a:t>25</a:t>
            </a:fld>
            <a:endParaRPr lang="en-US"/>
          </a:p>
        </p:txBody>
      </p:sp>
    </p:spTree>
    <p:extLst>
      <p:ext uri="{BB962C8B-B14F-4D97-AF65-F5344CB8AC3E}">
        <p14:creationId xmlns:p14="http://schemas.microsoft.com/office/powerpoint/2010/main" val="24324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33658F-CC7B-4D28-AB32-7B162B8BCF97}"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128164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3658F-CC7B-4D28-AB32-7B162B8BCF97}"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379935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3658F-CC7B-4D28-AB32-7B162B8BCF97}"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158990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3658F-CC7B-4D28-AB32-7B162B8BCF97}"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136643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33658F-CC7B-4D28-AB32-7B162B8BCF97}"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144955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3658F-CC7B-4D28-AB32-7B162B8BCF97}"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198070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33658F-CC7B-4D28-AB32-7B162B8BCF97}"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118854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33658F-CC7B-4D28-AB32-7B162B8BCF97}"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79217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3658F-CC7B-4D28-AB32-7B162B8BCF97}"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42505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33658F-CC7B-4D28-AB32-7B162B8BCF97}"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331992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33658F-CC7B-4D28-AB32-7B162B8BCF97}"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5042A-B3D1-4306-8789-1E8147427D81}" type="slidenum">
              <a:rPr lang="en-US" smtClean="0"/>
              <a:t>‹#›</a:t>
            </a:fld>
            <a:endParaRPr lang="en-US"/>
          </a:p>
        </p:txBody>
      </p:sp>
    </p:spTree>
    <p:extLst>
      <p:ext uri="{BB962C8B-B14F-4D97-AF65-F5344CB8AC3E}">
        <p14:creationId xmlns:p14="http://schemas.microsoft.com/office/powerpoint/2010/main" val="297799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3658F-CC7B-4D28-AB32-7B162B8BCF97}" type="datetimeFigureOut">
              <a:rPr lang="en-US" smtClean="0"/>
              <a:t>3/18/2026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5042A-B3D1-4306-8789-1E8147427D81}" type="slidenum">
              <a:rPr lang="en-US" smtClean="0"/>
              <a:t>‹#›</a:t>
            </a:fld>
            <a:endParaRPr lang="en-US"/>
          </a:p>
        </p:txBody>
      </p:sp>
    </p:spTree>
    <p:extLst>
      <p:ext uri="{BB962C8B-B14F-4D97-AF65-F5344CB8AC3E}">
        <p14:creationId xmlns:p14="http://schemas.microsoft.com/office/powerpoint/2010/main" val="7276219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666" b="12190"/>
          <a:stretch/>
        </p:blipFill>
        <p:spPr>
          <a:xfrm>
            <a:off x="2148198" y="3690115"/>
            <a:ext cx="8283388" cy="2998634"/>
          </a:xfrm>
          <a:prstGeom prst="rect">
            <a:avLst/>
          </a:prstGeom>
        </p:spPr>
      </p:pic>
      <p:sp>
        <p:nvSpPr>
          <p:cNvPr id="6" name="Rectangle 5"/>
          <p:cNvSpPr/>
          <p:nvPr/>
        </p:nvSpPr>
        <p:spPr>
          <a:xfrm>
            <a:off x="1519419" y="3082187"/>
            <a:ext cx="9540945" cy="1215856"/>
          </a:xfrm>
          <a:prstGeom prst="rect">
            <a:avLst/>
          </a:prstGeom>
          <a:noFill/>
        </p:spPr>
        <p:txBody>
          <a:bodyPr wrap="none" lIns="91440" tIns="45720" rIns="91440" bIns="45720">
            <a:prstTxWarp prst="textArchUp">
              <a:avLst/>
            </a:prstTxWarp>
            <a:spAutoFit/>
          </a:bodyPr>
          <a:lstStyle/>
          <a:p>
            <a:pPr algn="ctr"/>
            <a:r>
              <a:rPr lang="en-US" sz="6600" b="1" cap="none" spc="0" dirty="0">
                <a:ln w="0"/>
                <a:solidFill>
                  <a:srgbClr val="FF0000"/>
                </a:solidFill>
                <a:effectLst/>
              </a:rPr>
              <a:t>PHÒNG CHỐNG TAI NẠN THƯƠNG TÍCH </a:t>
            </a:r>
          </a:p>
          <a:p>
            <a:pPr algn="ctr"/>
            <a:r>
              <a:rPr lang="en-US" sz="6600" b="1" cap="none" spc="0" dirty="0">
                <a:ln w="0"/>
                <a:solidFill>
                  <a:srgbClr val="FF0000"/>
                </a:solidFill>
                <a:effectLst/>
              </a:rPr>
              <a:t>ĐUỐI NƯỚC Ở TRẺ EM</a:t>
            </a:r>
          </a:p>
        </p:txBody>
      </p:sp>
      <p:sp>
        <p:nvSpPr>
          <p:cNvPr id="2" name="TextBox 1"/>
          <p:cNvSpPr txBox="1"/>
          <p:nvPr/>
        </p:nvSpPr>
        <p:spPr>
          <a:xfrm>
            <a:off x="3657600" y="601249"/>
            <a:ext cx="4985359" cy="954107"/>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UBND PHƯỜNG PHÚC LỢI</a:t>
            </a:r>
            <a:endParaRPr lang="en-US" sz="2800" dirty="0">
              <a:solidFill>
                <a:srgbClr val="FF0000"/>
              </a:solidFill>
              <a:latin typeface="Times New Roman" pitchFamily="18" charset="0"/>
              <a:cs typeface="Times New Roman" pitchFamily="18" charset="0"/>
            </a:endParaRPr>
          </a:p>
          <a:p>
            <a:pPr algn="ctr"/>
            <a:r>
              <a:rPr lang="en-US" sz="2800" b="1" u="sng" dirty="0" smtClean="0">
                <a:solidFill>
                  <a:srgbClr val="FF0000"/>
                </a:solidFill>
                <a:latin typeface="Times New Roman" pitchFamily="18" charset="0"/>
                <a:cs typeface="Times New Roman" pitchFamily="18" charset="0"/>
              </a:rPr>
              <a:t>TRẠM Y TẾ</a:t>
            </a:r>
            <a:endParaRPr lang="en-US" sz="2800" b="1" u="sng" dirty="0">
              <a:solidFill>
                <a:srgbClr val="FF0000"/>
              </a:solidFill>
              <a:latin typeface="Times New Roman" pitchFamily="18" charset="0"/>
              <a:cs typeface="Times New Roman" pitchFamily="18" charset="0"/>
            </a:endParaRPr>
          </a:p>
        </p:txBody>
      </p:sp>
      <p:sp>
        <p:nvSpPr>
          <p:cNvPr id="3" name="TextBox 2"/>
          <p:cNvSpPr txBox="1"/>
          <p:nvPr/>
        </p:nvSpPr>
        <p:spPr>
          <a:xfrm>
            <a:off x="1939637" y="6456218"/>
            <a:ext cx="9989128" cy="369332"/>
          </a:xfrm>
          <a:prstGeom prst="rect">
            <a:avLst/>
          </a:prstGeom>
          <a:noFill/>
        </p:spPr>
        <p:txBody>
          <a:bodyPr wrap="square" rtlCol="0">
            <a:spAutoFit/>
          </a:bodyPr>
          <a:lstStyle/>
          <a:p>
            <a:pPr algn="ctr"/>
            <a:r>
              <a:rPr lang="en-US" b="1" i="1" dirty="0" err="1" smtClean="0">
                <a:solidFill>
                  <a:srgbClr val="C00000"/>
                </a:solidFill>
              </a:rPr>
              <a:t>Ths</a:t>
            </a:r>
            <a:r>
              <a:rPr lang="en-US" b="1" i="1" dirty="0" smtClean="0">
                <a:solidFill>
                  <a:srgbClr val="C00000"/>
                </a:solidFill>
              </a:rPr>
              <a:t>. </a:t>
            </a:r>
            <a:r>
              <a:rPr lang="en-US" b="1" i="1" dirty="0" err="1" smtClean="0">
                <a:solidFill>
                  <a:srgbClr val="C00000"/>
                </a:solidFill>
              </a:rPr>
              <a:t>Nguyễn</a:t>
            </a:r>
            <a:r>
              <a:rPr lang="en-US" b="1" i="1" dirty="0" smtClean="0">
                <a:solidFill>
                  <a:srgbClr val="C00000"/>
                </a:solidFill>
              </a:rPr>
              <a:t> </a:t>
            </a:r>
            <a:r>
              <a:rPr lang="en-US" b="1" i="1" dirty="0" err="1" smtClean="0">
                <a:solidFill>
                  <a:srgbClr val="C00000"/>
                </a:solidFill>
              </a:rPr>
              <a:t>Thị</a:t>
            </a:r>
            <a:r>
              <a:rPr lang="en-US" b="1" i="1" dirty="0" smtClean="0">
                <a:solidFill>
                  <a:srgbClr val="C00000"/>
                </a:solidFill>
              </a:rPr>
              <a:t> </a:t>
            </a:r>
            <a:r>
              <a:rPr lang="en-US" b="1" i="1" dirty="0" err="1" smtClean="0">
                <a:solidFill>
                  <a:srgbClr val="C00000"/>
                </a:solidFill>
              </a:rPr>
              <a:t>Chinh</a:t>
            </a:r>
            <a:r>
              <a:rPr lang="en-US" b="1" i="1" dirty="0" smtClean="0">
                <a:solidFill>
                  <a:srgbClr val="C00000"/>
                </a:solidFill>
              </a:rPr>
              <a:t> – </a:t>
            </a:r>
            <a:r>
              <a:rPr lang="en-US" b="1" i="1" dirty="0" err="1" smtClean="0">
                <a:solidFill>
                  <a:srgbClr val="C00000"/>
                </a:solidFill>
              </a:rPr>
              <a:t>Phó</a:t>
            </a:r>
            <a:r>
              <a:rPr lang="en-US" b="1" i="1" dirty="0" smtClean="0">
                <a:solidFill>
                  <a:srgbClr val="C00000"/>
                </a:solidFill>
              </a:rPr>
              <a:t> </a:t>
            </a:r>
            <a:r>
              <a:rPr lang="en-US" b="1" i="1" dirty="0" err="1" smtClean="0">
                <a:solidFill>
                  <a:srgbClr val="C00000"/>
                </a:solidFill>
              </a:rPr>
              <a:t>Trưởng</a:t>
            </a:r>
            <a:r>
              <a:rPr lang="en-US" b="1" i="1" dirty="0" smtClean="0">
                <a:solidFill>
                  <a:srgbClr val="C00000"/>
                </a:solidFill>
              </a:rPr>
              <a:t>  </a:t>
            </a:r>
            <a:r>
              <a:rPr lang="en-US" b="1" i="1" dirty="0" err="1" smtClean="0">
                <a:solidFill>
                  <a:srgbClr val="C00000"/>
                </a:solidFill>
              </a:rPr>
              <a:t>Trạm</a:t>
            </a:r>
            <a:r>
              <a:rPr lang="en-US" b="1" i="1" dirty="0" smtClean="0">
                <a:solidFill>
                  <a:srgbClr val="C00000"/>
                </a:solidFill>
              </a:rPr>
              <a:t> Y </a:t>
            </a:r>
            <a:r>
              <a:rPr lang="en-US" b="1" i="1" dirty="0" err="1" smtClean="0">
                <a:solidFill>
                  <a:srgbClr val="C00000"/>
                </a:solidFill>
              </a:rPr>
              <a:t>tế</a:t>
            </a:r>
            <a:r>
              <a:rPr lang="en-US" b="1" i="1" dirty="0" smtClean="0">
                <a:solidFill>
                  <a:srgbClr val="C00000"/>
                </a:solidFill>
              </a:rPr>
              <a:t> </a:t>
            </a:r>
            <a:r>
              <a:rPr lang="en-US" b="1" i="1" dirty="0" err="1" smtClean="0">
                <a:solidFill>
                  <a:srgbClr val="C00000"/>
                </a:solidFill>
              </a:rPr>
              <a:t>phường</a:t>
            </a:r>
            <a:r>
              <a:rPr lang="en-US" b="1" i="1" dirty="0" smtClean="0">
                <a:solidFill>
                  <a:srgbClr val="C00000"/>
                </a:solidFill>
              </a:rPr>
              <a:t> </a:t>
            </a:r>
            <a:r>
              <a:rPr lang="en-US" b="1" i="1" dirty="0" err="1" smtClean="0">
                <a:solidFill>
                  <a:srgbClr val="C00000"/>
                </a:solidFill>
              </a:rPr>
              <a:t>Phúc</a:t>
            </a:r>
            <a:r>
              <a:rPr lang="en-US" b="1" i="1" dirty="0" smtClean="0">
                <a:solidFill>
                  <a:srgbClr val="C00000"/>
                </a:solidFill>
              </a:rPr>
              <a:t> </a:t>
            </a:r>
            <a:r>
              <a:rPr lang="en-US" b="1" i="1" dirty="0" err="1" smtClean="0">
                <a:solidFill>
                  <a:srgbClr val="C00000"/>
                </a:solidFill>
              </a:rPr>
              <a:t>Lợi</a:t>
            </a:r>
            <a:endParaRPr lang="en-US" b="1" i="1" dirty="0">
              <a:solidFill>
                <a:srgbClr val="C00000"/>
              </a:solidFill>
            </a:endParaRPr>
          </a:p>
        </p:txBody>
      </p:sp>
    </p:spTree>
    <p:extLst>
      <p:ext uri="{BB962C8B-B14F-4D97-AF65-F5344CB8AC3E}">
        <p14:creationId xmlns:p14="http://schemas.microsoft.com/office/powerpoint/2010/main" val="129674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0"/>
            <a:ext cx="10515600" cy="1084217"/>
          </a:xfrm>
          <a:solidFill>
            <a:srgbClr val="FFFF00"/>
          </a:solidFill>
        </p:spPr>
        <p:txBody>
          <a:bodyPr/>
          <a:lstStyle/>
          <a:p>
            <a:pPr algn="ctr"/>
            <a:r>
              <a:rPr lang="en-US"/>
              <a:t>Vận tải đường thủy không an toàn</a:t>
            </a:r>
          </a:p>
        </p:txBody>
      </p:sp>
      <p:sp>
        <p:nvSpPr>
          <p:cNvPr id="3" name="Content Placeholder 2"/>
          <p:cNvSpPr>
            <a:spLocks noGrp="1"/>
          </p:cNvSpPr>
          <p:nvPr>
            <p:ph idx="1"/>
          </p:nvPr>
        </p:nvSpPr>
        <p:spPr>
          <a:xfrm>
            <a:off x="690154" y="1551203"/>
            <a:ext cx="5497286" cy="4351338"/>
          </a:xfrm>
        </p:spPr>
        <p:txBody>
          <a:bodyPr>
            <a:noAutofit/>
          </a:bodyPr>
          <a:lstStyle/>
          <a:p>
            <a:pPr>
              <a:lnSpc>
                <a:spcPct val="120000"/>
              </a:lnSpc>
            </a:pPr>
            <a:r>
              <a:rPr lang="en-US" sz="3200"/>
              <a:t>Ý thức chấp hành các quy định an toàn trong vận tải đường thủy còn chưa cao.</a:t>
            </a:r>
          </a:p>
          <a:p>
            <a:pPr>
              <a:lnSpc>
                <a:spcPct val="120000"/>
              </a:lnSpc>
            </a:pPr>
            <a:r>
              <a:rPr lang="en-US" sz="3200"/>
              <a:t>Thiếu trang bị cứu đuối</a:t>
            </a:r>
          </a:p>
          <a:p>
            <a:pPr>
              <a:lnSpc>
                <a:spcPct val="120000"/>
              </a:lnSpc>
            </a:pPr>
            <a:r>
              <a:rPr lang="en-US" sz="3200"/>
              <a:t>Không mặc áo phao khi tham gia giao thông đường thủy</a:t>
            </a:r>
          </a:p>
          <a:p>
            <a:r>
              <a:rPr lang="en-US" sz="3200"/>
              <a:t>Thiếu nhân viên cứu hộ</a:t>
            </a:r>
          </a:p>
          <a:p>
            <a:r>
              <a:rPr lang="en-US" sz="3200"/>
              <a:t>.v.v.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486" y="1676401"/>
            <a:ext cx="5413169" cy="4100943"/>
          </a:xfrm>
          <a:prstGeom prst="rect">
            <a:avLst/>
          </a:prstGeom>
        </p:spPr>
      </p:pic>
    </p:spTree>
    <p:extLst>
      <p:ext uri="{BB962C8B-B14F-4D97-AF65-F5344CB8AC3E}">
        <p14:creationId xmlns:p14="http://schemas.microsoft.com/office/powerpoint/2010/main" val="16194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rgbClr val="FFFF00"/>
          </a:solidFill>
        </p:spPr>
        <p:txBody>
          <a:bodyPr/>
          <a:lstStyle/>
          <a:p>
            <a:pPr algn="ctr"/>
            <a:r>
              <a:rPr lang="en-US"/>
              <a:t>Nhóm nguyên nhân khác </a:t>
            </a:r>
            <a:br>
              <a:rPr lang="en-US"/>
            </a:br>
            <a:r>
              <a:rPr lang="en-US"/>
              <a:t>(kinh tế, xã hội; mưa lũ, thiên tai …)</a:t>
            </a:r>
          </a:p>
        </p:txBody>
      </p:sp>
      <p:sp>
        <p:nvSpPr>
          <p:cNvPr id="3" name="Content Placeholder 2"/>
          <p:cNvSpPr>
            <a:spLocks noGrp="1"/>
          </p:cNvSpPr>
          <p:nvPr>
            <p:ph idx="1"/>
          </p:nvPr>
        </p:nvSpPr>
        <p:spPr>
          <a:xfrm>
            <a:off x="838200" y="1864813"/>
            <a:ext cx="10515600" cy="4351338"/>
          </a:xfrm>
        </p:spPr>
        <p:txBody>
          <a:bodyPr>
            <a:normAutofit/>
          </a:bodyPr>
          <a:lstStyle/>
          <a:p>
            <a:r>
              <a:rPr lang="en-US" sz="3200"/>
              <a:t>Giám sát thực hiện công tác phòng chống đuối nước trẻ em còn chưa chặt chẽ; còn thiếu một số các quy định cụ thể của pháp luật đối với việc xử phạt khi gây tai nạn đuối nước trẻ em.</a:t>
            </a:r>
          </a:p>
          <a:p>
            <a:r>
              <a:rPr lang="en-US" sz="3200"/>
              <a:t>Sự quan tâm đầu tư nguồn lực của nhà nước và địa phương cho công tác phòng chống đuối nước và tai nạn thương tích trẻ em nói chung còn hạn chế.</a:t>
            </a:r>
          </a:p>
          <a:p>
            <a:r>
              <a:rPr lang="en-US" sz="3200"/>
              <a:t>Một số khu vực hàng năm thường xuyên bị ảnh hưởng của thiên tai, lũ lụt hàng năm cũng gặp nhiều nguy cơ đuối nước.</a:t>
            </a:r>
          </a:p>
        </p:txBody>
      </p:sp>
    </p:spTree>
    <p:extLst>
      <p:ext uri="{BB962C8B-B14F-4D97-AF65-F5344CB8AC3E}">
        <p14:creationId xmlns:p14="http://schemas.microsoft.com/office/powerpoint/2010/main" val="218370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287" y="200251"/>
            <a:ext cx="10138547" cy="2071460"/>
          </a:xfrm>
        </p:spPr>
        <p:txBody>
          <a:bodyPr>
            <a:noAutofit/>
          </a:bodyPr>
          <a:lstStyle/>
          <a:p>
            <a:pPr algn="ctr">
              <a:lnSpc>
                <a:spcPct val="100000"/>
              </a:lnSpc>
            </a:pPr>
            <a:r>
              <a:rPr lang="es-ES" b="1">
                <a:solidFill>
                  <a:srgbClr val="FF0000"/>
                </a:solidFill>
                <a:latin typeface="Times New Roman" panose="02020603050405020304" pitchFamily="18" charset="0"/>
                <a:cs typeface="Times New Roman" panose="02020603050405020304" pitchFamily="18" charset="0"/>
              </a:rPr>
              <a:t>CÁC BIỆN PHÁP PHÒNG TRÁNH TAI NẠN THƯƠNG TÍCH DO ĐUỐI NƯỚC</a:t>
            </a:r>
            <a:endParaRPr lang="en-US"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87" y="2271711"/>
            <a:ext cx="10029825" cy="4300983"/>
          </a:xfrm>
          <a:prstGeom prst="rect">
            <a:avLst/>
          </a:prstGeom>
        </p:spPr>
      </p:pic>
    </p:spTree>
    <p:extLst>
      <p:ext uri="{BB962C8B-B14F-4D97-AF65-F5344CB8AC3E}">
        <p14:creationId xmlns:p14="http://schemas.microsoft.com/office/powerpoint/2010/main" val="7032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545031" cy="5910984"/>
          </a:xfrm>
        </p:spPr>
      </p:pic>
    </p:spTree>
    <p:extLst>
      <p:ext uri="{BB962C8B-B14F-4D97-AF65-F5344CB8AC3E}">
        <p14:creationId xmlns:p14="http://schemas.microsoft.com/office/powerpoint/2010/main" val="256878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254" y="227899"/>
            <a:ext cx="10335491" cy="6436138"/>
          </a:xfrm>
        </p:spPr>
      </p:pic>
    </p:spTree>
    <p:extLst>
      <p:ext uri="{BB962C8B-B14F-4D97-AF65-F5344CB8AC3E}">
        <p14:creationId xmlns:p14="http://schemas.microsoft.com/office/powerpoint/2010/main" val="239695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43" y="429231"/>
            <a:ext cx="10515600" cy="797469"/>
          </a:xfrm>
          <a:solidFill>
            <a:schemeClr val="bg1"/>
          </a:solidFill>
        </p:spPr>
        <p:txBody>
          <a:bodyPr>
            <a:normAutofit/>
          </a:bodyPr>
          <a:lstStyle/>
          <a:p>
            <a:pPr marL="571500" indent="-571500" algn="ctr">
              <a:buFont typeface="Wingdings" panose="05000000000000000000" pitchFamily="2" charset="2"/>
              <a:buChar char="Ø"/>
            </a:pPr>
            <a:r>
              <a:rPr lang="en-US" sz="3600">
                <a:solidFill>
                  <a:srgbClr val="0070C0"/>
                </a:solidFill>
                <a:latin typeface="+mn-lt"/>
              </a:rPr>
              <a:t>Cải thiện kỹ năng an toàn trong môi trường nước</a:t>
            </a:r>
          </a:p>
        </p:txBody>
      </p:sp>
      <p:sp>
        <p:nvSpPr>
          <p:cNvPr id="3" name="Content Placeholder 2"/>
          <p:cNvSpPr>
            <a:spLocks noGrp="1"/>
          </p:cNvSpPr>
          <p:nvPr>
            <p:ph idx="1"/>
          </p:nvPr>
        </p:nvSpPr>
        <p:spPr>
          <a:xfrm>
            <a:off x="616528" y="1340715"/>
            <a:ext cx="6241473" cy="5060084"/>
          </a:xfrm>
        </p:spPr>
        <p:txBody>
          <a:bodyPr>
            <a:normAutofit/>
          </a:bodyPr>
          <a:lstStyle/>
          <a:p>
            <a:pPr lvl="0" algn="just">
              <a:lnSpc>
                <a:spcPct val="150000"/>
              </a:lnSpc>
            </a:pPr>
            <a:r>
              <a:rPr lang="en-US"/>
              <a:t> </a:t>
            </a:r>
            <a:r>
              <a:rPr lang="en-US">
                <a:solidFill>
                  <a:srgbClr val="FF0000"/>
                </a:solidFill>
              </a:rPr>
              <a:t>Hạn chế trẻ tiếp cận với vùng nước </a:t>
            </a:r>
            <a:r>
              <a:rPr lang="en-US"/>
              <a:t>(ao, hồ, sông suối …) nếu không biết bơi;</a:t>
            </a:r>
          </a:p>
          <a:p>
            <a:pPr lvl="0" algn="just">
              <a:lnSpc>
                <a:spcPct val="150000"/>
              </a:lnSpc>
            </a:pPr>
            <a:r>
              <a:rPr lang="en-US"/>
              <a:t> </a:t>
            </a:r>
            <a:r>
              <a:rPr lang="en-US">
                <a:solidFill>
                  <a:srgbClr val="FF0000"/>
                </a:solidFill>
              </a:rPr>
              <a:t>Tăng cường hướng dẫn/dạy bơi ngay khi trẻ còn nhỏ</a:t>
            </a:r>
            <a:r>
              <a:rPr lang="en-US"/>
              <a:t>. Vận động khuyến khích mọi người tham gia học bơi;</a:t>
            </a:r>
          </a:p>
          <a:p>
            <a:pPr lvl="0" algn="just">
              <a:lnSpc>
                <a:spcPct val="150000"/>
              </a:lnSpc>
            </a:pPr>
            <a:r>
              <a:rPr lang="en-US"/>
              <a:t> Trẻ em </a:t>
            </a:r>
            <a:r>
              <a:rPr lang="en-US">
                <a:solidFill>
                  <a:srgbClr val="0070C0"/>
                </a:solidFill>
              </a:rPr>
              <a:t>chỉ bơi khi có người lớn giám sát và cho phép</a:t>
            </a:r>
            <a:r>
              <a:rPr lang="en-US"/>
              <a:t>!</a:t>
            </a:r>
          </a:p>
          <a:p>
            <a:pPr marL="0" lvl="0" indent="0" algn="just">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132" y="1226700"/>
            <a:ext cx="4762500" cy="4370536"/>
          </a:xfrm>
          <a:prstGeom prst="rect">
            <a:avLst/>
          </a:prstGeom>
        </p:spPr>
      </p:pic>
    </p:spTree>
    <p:extLst>
      <p:ext uri="{BB962C8B-B14F-4D97-AF65-F5344CB8AC3E}">
        <p14:creationId xmlns:p14="http://schemas.microsoft.com/office/powerpoint/2010/main" val="309751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82880"/>
            <a:ext cx="10515600" cy="797469"/>
          </a:xfrm>
          <a:solidFill>
            <a:schemeClr val="bg1"/>
          </a:solidFill>
        </p:spPr>
        <p:txBody>
          <a:bodyPr>
            <a:normAutofit/>
          </a:bodyPr>
          <a:lstStyle/>
          <a:p>
            <a:pPr marL="571500" indent="-571500" algn="ctr">
              <a:buFont typeface="Wingdings" panose="05000000000000000000" pitchFamily="2" charset="2"/>
              <a:buChar char="Ø"/>
            </a:pPr>
            <a:r>
              <a:rPr lang="en-US" sz="3600">
                <a:solidFill>
                  <a:srgbClr val="0070C0"/>
                </a:solidFill>
                <a:latin typeface="+mn-lt"/>
              </a:rPr>
              <a:t>Cải thiện kỹ năng an toàn trong môi trường nước</a:t>
            </a:r>
          </a:p>
        </p:txBody>
      </p:sp>
      <p:sp>
        <p:nvSpPr>
          <p:cNvPr id="3" name="Content Placeholder 2"/>
          <p:cNvSpPr>
            <a:spLocks noGrp="1"/>
          </p:cNvSpPr>
          <p:nvPr>
            <p:ph idx="1"/>
          </p:nvPr>
        </p:nvSpPr>
        <p:spPr>
          <a:xfrm>
            <a:off x="713509" y="980349"/>
            <a:ext cx="11104418" cy="4351338"/>
          </a:xfrm>
        </p:spPr>
        <p:txBody>
          <a:bodyPr>
            <a:noAutofit/>
          </a:bodyPr>
          <a:lstStyle/>
          <a:p>
            <a:pPr>
              <a:lnSpc>
                <a:spcPct val="120000"/>
              </a:lnSpc>
              <a:buFont typeface="Calibri" panose="020F0502020204030204" pitchFamily="34" charset="0"/>
              <a:buChar char="×"/>
            </a:pPr>
            <a:r>
              <a:rPr lang="en-US"/>
              <a:t>Không bơi ở những nơi có </a:t>
            </a:r>
            <a:r>
              <a:rPr lang="en-US">
                <a:solidFill>
                  <a:srgbClr val="FF0000"/>
                </a:solidFill>
              </a:rPr>
              <a:t>biển báo nguy hiểm</a:t>
            </a:r>
            <a:r>
              <a:rPr lang="en-US"/>
              <a:t>, nước chảy xiết, nước sâu; </a:t>
            </a:r>
          </a:p>
          <a:p>
            <a:pPr lvl="0">
              <a:lnSpc>
                <a:spcPct val="120000"/>
              </a:lnSpc>
              <a:buFont typeface="Calibri" panose="020F0502020204030204" pitchFamily="34" charset="0"/>
              <a:buChar char="×"/>
            </a:pPr>
            <a:r>
              <a:rPr lang="en-US"/>
              <a:t>Không </a:t>
            </a:r>
            <a:r>
              <a:rPr lang="en-US">
                <a:solidFill>
                  <a:srgbClr val="FF0000"/>
                </a:solidFill>
              </a:rPr>
              <a:t>nhảy cấm đầu hoặc bơi thi </a:t>
            </a:r>
            <a:r>
              <a:rPr lang="en-US"/>
              <a:t>ở những nơi không có chỉ dẫn;</a:t>
            </a:r>
          </a:p>
          <a:p>
            <a:pPr lvl="0">
              <a:lnSpc>
                <a:spcPct val="120000"/>
              </a:lnSpc>
              <a:buFont typeface="Calibri" panose="020F0502020204030204" pitchFamily="34" charset="0"/>
              <a:buChar char="×"/>
            </a:pPr>
            <a:r>
              <a:rPr lang="en-US"/>
              <a:t>Không </a:t>
            </a:r>
            <a:r>
              <a:rPr lang="en-US">
                <a:solidFill>
                  <a:srgbClr val="FF0000"/>
                </a:solidFill>
              </a:rPr>
              <a:t>bơi một mình</a:t>
            </a:r>
            <a:r>
              <a:rPr lang="en-US"/>
              <a:t>;</a:t>
            </a:r>
          </a:p>
          <a:p>
            <a:pPr lvl="0">
              <a:lnSpc>
                <a:spcPct val="120000"/>
              </a:lnSpc>
              <a:buFont typeface="Calibri" panose="020F0502020204030204" pitchFamily="34" charset="0"/>
              <a:buChar char="×"/>
            </a:pPr>
            <a:r>
              <a:rPr lang="en-US"/>
              <a:t>Không </a:t>
            </a:r>
            <a:r>
              <a:rPr lang="en-US">
                <a:solidFill>
                  <a:srgbClr val="FF0000"/>
                </a:solidFill>
              </a:rPr>
              <a:t>bơi ngay sau khi ăn</a:t>
            </a:r>
            <a:r>
              <a:rPr lang="en-US"/>
              <a:t>/ </a:t>
            </a:r>
            <a:r>
              <a:rPr lang="en-US">
                <a:solidFill>
                  <a:srgbClr val="FF0000"/>
                </a:solidFill>
              </a:rPr>
              <a:t>ăn khi bơi</a:t>
            </a:r>
            <a:r>
              <a:rPr lang="en-US"/>
              <a:t>;</a:t>
            </a:r>
          </a:p>
          <a:p>
            <a:pPr lvl="0">
              <a:lnSpc>
                <a:spcPct val="120000"/>
              </a:lnSpc>
              <a:buFont typeface="Calibri" panose="020F0502020204030204" pitchFamily="34" charset="0"/>
              <a:buChar char="×"/>
            </a:pPr>
            <a:r>
              <a:rPr lang="en-US"/>
              <a:t>Không </a:t>
            </a:r>
            <a:r>
              <a:rPr lang="en-US">
                <a:solidFill>
                  <a:srgbClr val="FF0000"/>
                </a:solidFill>
              </a:rPr>
              <a:t>bơi khi quá nóng hoặc mệt</a:t>
            </a:r>
            <a:r>
              <a:rPr lang="en-US"/>
              <a:t>;</a:t>
            </a:r>
          </a:p>
          <a:p>
            <a:pPr lvl="0">
              <a:lnSpc>
                <a:spcPct val="120000"/>
              </a:lnSpc>
              <a:buFont typeface="Calibri" panose="020F0502020204030204" pitchFamily="34" charset="0"/>
              <a:buChar char="×"/>
            </a:pPr>
            <a:r>
              <a:rPr lang="en-US"/>
              <a:t>Phải </a:t>
            </a:r>
            <a:r>
              <a:rPr lang="en-US">
                <a:solidFill>
                  <a:srgbClr val="FF0000"/>
                </a:solidFill>
              </a:rPr>
              <a:t>khởi động kỹ </a:t>
            </a:r>
            <a:r>
              <a:rPr lang="en-US"/>
              <a:t>trước khi xuống nước;</a:t>
            </a:r>
          </a:p>
          <a:p>
            <a:pPr lvl="0">
              <a:lnSpc>
                <a:spcPct val="120000"/>
              </a:lnSpc>
              <a:buFont typeface="Calibri" panose="020F0502020204030204" pitchFamily="34" charset="0"/>
              <a:buChar char="×"/>
            </a:pPr>
            <a:r>
              <a:rPr lang="en-US"/>
              <a:t>Không bơi ngay khi người có </a:t>
            </a:r>
            <a:r>
              <a:rPr lang="en-US">
                <a:solidFill>
                  <a:srgbClr val="FF0000"/>
                </a:solidFill>
              </a:rPr>
              <a:t>nhiều mồ hôi </a:t>
            </a:r>
          </a:p>
          <a:p>
            <a:pPr marL="0" lvl="0" indent="0">
              <a:lnSpc>
                <a:spcPct val="120000"/>
              </a:lnSpc>
              <a:buNone/>
            </a:pPr>
            <a:r>
              <a:rPr lang="en-US"/>
              <a:t>hoặc khi vừa đi ngoài nắng về;</a:t>
            </a:r>
          </a:p>
          <a:p>
            <a:pPr lvl="0">
              <a:lnSpc>
                <a:spcPct val="120000"/>
              </a:lnSpc>
              <a:buFont typeface="Calibri" panose="020F0502020204030204" pitchFamily="34" charset="0"/>
              <a:buChar char="×"/>
            </a:pPr>
            <a:r>
              <a:rPr lang="en-US"/>
              <a:t>Lên bờ khi </a:t>
            </a:r>
            <a:r>
              <a:rPr lang="en-US">
                <a:solidFill>
                  <a:srgbClr val="FF0000"/>
                </a:solidFill>
              </a:rPr>
              <a:t>trời tối, có sấm chớp, mưa</a:t>
            </a:r>
            <a:r>
              <a:rPr lang="en-US"/>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098" y="2348345"/>
            <a:ext cx="4549832" cy="3927764"/>
          </a:xfrm>
          <a:prstGeom prst="rect">
            <a:avLst/>
          </a:prstGeom>
        </p:spPr>
      </p:pic>
    </p:spTree>
    <p:extLst>
      <p:ext uri="{BB962C8B-B14F-4D97-AF65-F5344CB8AC3E}">
        <p14:creationId xmlns:p14="http://schemas.microsoft.com/office/powerpoint/2010/main" val="137650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06" y="307571"/>
            <a:ext cx="10515600" cy="797469"/>
          </a:xfrm>
          <a:solidFill>
            <a:schemeClr val="bg1"/>
          </a:solidFill>
        </p:spPr>
        <p:txBody>
          <a:bodyPr>
            <a:normAutofit/>
          </a:bodyPr>
          <a:lstStyle/>
          <a:p>
            <a:pPr marL="571500" indent="-571500" algn="ctr">
              <a:buFont typeface="Wingdings" panose="05000000000000000000" pitchFamily="2" charset="2"/>
              <a:buChar char="Ø"/>
            </a:pPr>
            <a:r>
              <a:rPr lang="en-US" sz="3600">
                <a:solidFill>
                  <a:srgbClr val="0070C0"/>
                </a:solidFill>
                <a:latin typeface="+mn-lt"/>
              </a:rPr>
              <a:t>Cải thiện kỹ năng an toàn trong môi trường nước</a:t>
            </a:r>
          </a:p>
        </p:txBody>
      </p:sp>
      <p:sp>
        <p:nvSpPr>
          <p:cNvPr id="3" name="Content Placeholder 2"/>
          <p:cNvSpPr>
            <a:spLocks noGrp="1"/>
          </p:cNvSpPr>
          <p:nvPr>
            <p:ph idx="1"/>
          </p:nvPr>
        </p:nvSpPr>
        <p:spPr>
          <a:xfrm>
            <a:off x="616526" y="1216025"/>
            <a:ext cx="5867401" cy="4351338"/>
          </a:xfrm>
        </p:spPr>
        <p:txBody>
          <a:bodyPr>
            <a:noAutofit/>
          </a:bodyPr>
          <a:lstStyle/>
          <a:p>
            <a:pPr lvl="0" algn="just">
              <a:lnSpc>
                <a:spcPct val="120000"/>
              </a:lnSpc>
              <a:buFont typeface="Wingdings" panose="05000000000000000000" pitchFamily="2" charset="2"/>
              <a:buChar char="ü"/>
            </a:pPr>
            <a:r>
              <a:rPr lang="en-US"/>
              <a:t>Khi tham gia hoạt động bơi lội cần tuân thủ tuyệt đối các hướng dẫn và quy định của đơn vị. </a:t>
            </a:r>
          </a:p>
          <a:p>
            <a:pPr lvl="0" algn="just">
              <a:lnSpc>
                <a:spcPct val="120000"/>
              </a:lnSpc>
              <a:buFont typeface="Wingdings" panose="05000000000000000000" pitchFamily="2" charset="2"/>
              <a:buChar char="ü"/>
            </a:pPr>
            <a:r>
              <a:rPr lang="en-US"/>
              <a:t>Có </a:t>
            </a:r>
            <a:r>
              <a:rPr lang="en-US">
                <a:solidFill>
                  <a:srgbClr val="FF0000"/>
                </a:solidFill>
              </a:rPr>
              <a:t>hàng rào cảnh báo </a:t>
            </a:r>
            <a:r>
              <a:rPr lang="en-US"/>
              <a:t>giữa bể bơi trẻ em và người lớn;</a:t>
            </a:r>
          </a:p>
          <a:p>
            <a:pPr lvl="0" algn="just">
              <a:lnSpc>
                <a:spcPct val="120000"/>
              </a:lnSpc>
              <a:buFont typeface="Wingdings" panose="05000000000000000000" pitchFamily="2" charset="2"/>
              <a:buChar char="ü"/>
            </a:pPr>
            <a:r>
              <a:rPr lang="en-US"/>
              <a:t>Tại các khu vực vui chơi dưới nước nên có </a:t>
            </a:r>
            <a:r>
              <a:rPr lang="en-US">
                <a:solidFill>
                  <a:srgbClr val="FF0000"/>
                </a:solidFill>
              </a:rPr>
              <a:t>nhân viên cứu hộ </a:t>
            </a:r>
            <a:r>
              <a:rPr lang="en-US"/>
              <a:t>trực. </a:t>
            </a:r>
          </a:p>
          <a:p>
            <a:pPr lvl="0" algn="just">
              <a:lnSpc>
                <a:spcPct val="120000"/>
              </a:lnSpc>
              <a:buFont typeface="Wingdings" panose="05000000000000000000" pitchFamily="2" charset="2"/>
              <a:buChar char="ü"/>
            </a:pPr>
            <a:r>
              <a:rPr lang="en-US"/>
              <a:t>Chỉ đi bơi ở các bể bơi bảo đảm an toàn và có nhân viên cứu hộ giám sát.</a:t>
            </a:r>
          </a:p>
          <a:p>
            <a:pPr algn="just">
              <a:lnSpc>
                <a:spcPct val="120000"/>
              </a:lnSpc>
            </a:pPr>
            <a:endParaRPr lang="en-US" sz="18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126" y="1216025"/>
            <a:ext cx="4570845" cy="29605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1126" y="4176526"/>
            <a:ext cx="4570846" cy="2348816"/>
          </a:xfrm>
          <a:prstGeom prst="rect">
            <a:avLst/>
          </a:prstGeom>
        </p:spPr>
      </p:pic>
    </p:spTree>
    <p:extLst>
      <p:ext uri="{BB962C8B-B14F-4D97-AF65-F5344CB8AC3E}">
        <p14:creationId xmlns:p14="http://schemas.microsoft.com/office/powerpoint/2010/main" val="86937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382"/>
            <a:ext cx="10515600" cy="745218"/>
          </a:xfrm>
        </p:spPr>
        <p:txBody>
          <a:bodyPr>
            <a:normAutofit/>
          </a:bodyPr>
          <a:lstStyle/>
          <a:p>
            <a:pPr marL="571500" indent="-571500">
              <a:buFont typeface="Wingdings" panose="05000000000000000000" pitchFamily="2" charset="2"/>
              <a:buChar char="Ø"/>
            </a:pPr>
            <a:r>
              <a:rPr lang="en-US" sz="3600">
                <a:solidFill>
                  <a:srgbClr val="0070C0"/>
                </a:solidFill>
                <a:latin typeface="+mn-lt"/>
              </a:rPr>
              <a:t>Cải thiện môi trường sống đảm bảo an toàn</a:t>
            </a:r>
          </a:p>
        </p:txBody>
      </p:sp>
      <p:sp>
        <p:nvSpPr>
          <p:cNvPr id="3" name="Content Placeholder 2"/>
          <p:cNvSpPr>
            <a:spLocks noGrp="1"/>
          </p:cNvSpPr>
          <p:nvPr>
            <p:ph idx="1"/>
          </p:nvPr>
        </p:nvSpPr>
        <p:spPr>
          <a:xfrm>
            <a:off x="685799" y="775054"/>
            <a:ext cx="5424055" cy="4351338"/>
          </a:xfrm>
        </p:spPr>
        <p:txBody>
          <a:bodyPr>
            <a:noAutofit/>
          </a:bodyPr>
          <a:lstStyle/>
          <a:p>
            <a:pPr lvl="0" algn="just">
              <a:lnSpc>
                <a:spcPct val="150000"/>
              </a:lnSpc>
            </a:pPr>
            <a:r>
              <a:rPr lang="en-US"/>
              <a:t>Có </a:t>
            </a:r>
            <a:r>
              <a:rPr lang="en-US">
                <a:solidFill>
                  <a:schemeClr val="accent1"/>
                </a:solidFill>
              </a:rPr>
              <a:t>biển cảnh báo</a:t>
            </a:r>
            <a:r>
              <a:rPr lang="en-US"/>
              <a:t> tại các khu vực nguy cơ như: Ao, hồ, sông, ngòi, đầm nước …</a:t>
            </a:r>
          </a:p>
          <a:p>
            <a:pPr lvl="0" algn="just">
              <a:lnSpc>
                <a:spcPct val="150000"/>
              </a:lnSpc>
            </a:pPr>
            <a:r>
              <a:rPr lang="en-US"/>
              <a:t>Làm cửa chắn, hàng rào, cổng ngăn cách với những nơi có nguy cơ đuối nước như giếng nước, ao, hồ, hố lấy đất làm gạch, ngói, hố lấy cát, hố vôi, hố lấy nước tưới hoa màu v.v.</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636" b="17147"/>
          <a:stretch/>
        </p:blipFill>
        <p:spPr>
          <a:xfrm>
            <a:off x="9240982" y="925051"/>
            <a:ext cx="2438401" cy="29971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82" y="3933603"/>
            <a:ext cx="5181600" cy="266267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5859" t="2627" r="13434" b="17980"/>
          <a:stretch/>
        </p:blipFill>
        <p:spPr>
          <a:xfrm>
            <a:off x="6497782" y="925050"/>
            <a:ext cx="2743200" cy="2997103"/>
          </a:xfrm>
          <a:prstGeom prst="rect">
            <a:avLst/>
          </a:prstGeom>
        </p:spPr>
      </p:pic>
    </p:spTree>
    <p:extLst>
      <p:ext uri="{BB962C8B-B14F-4D97-AF65-F5344CB8AC3E}">
        <p14:creationId xmlns:p14="http://schemas.microsoft.com/office/powerpoint/2010/main" val="287577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normAutofit/>
          </a:bodyPr>
          <a:lstStyle/>
          <a:p>
            <a:pPr marL="571500" indent="-571500">
              <a:buFont typeface="Wingdings" panose="05000000000000000000" pitchFamily="2" charset="2"/>
              <a:buChar char="Ø"/>
            </a:pPr>
            <a:r>
              <a:rPr lang="en-US" sz="3600">
                <a:solidFill>
                  <a:srgbClr val="0070C0"/>
                </a:solidFill>
                <a:latin typeface="+mn-lt"/>
              </a:rPr>
              <a:t>Cải thiện môi trường sống đảm bảo an toàn</a:t>
            </a:r>
          </a:p>
        </p:txBody>
      </p:sp>
      <p:sp>
        <p:nvSpPr>
          <p:cNvPr id="3" name="Content Placeholder 2"/>
          <p:cNvSpPr>
            <a:spLocks noGrp="1"/>
          </p:cNvSpPr>
          <p:nvPr>
            <p:ph idx="1"/>
          </p:nvPr>
        </p:nvSpPr>
        <p:spPr>
          <a:xfrm>
            <a:off x="838200" y="1329236"/>
            <a:ext cx="4537364" cy="4351338"/>
          </a:xfrm>
        </p:spPr>
        <p:txBody>
          <a:bodyPr>
            <a:normAutofit/>
          </a:bodyPr>
          <a:lstStyle/>
          <a:p>
            <a:pPr lvl="0" algn="just">
              <a:lnSpc>
                <a:spcPct val="150000"/>
              </a:lnSpc>
            </a:pPr>
            <a:r>
              <a:rPr lang="en-US"/>
              <a:t>Các bể chứa nước khu vực công cộng phải có nắp đậy kín, có khóa an toàn.</a:t>
            </a:r>
          </a:p>
          <a:p>
            <a:pPr lvl="0" algn="just">
              <a:lnSpc>
                <a:spcPct val="150000"/>
              </a:lnSpc>
            </a:pPr>
            <a:r>
              <a:rPr lang="en-US"/>
              <a:t>Các gia đình có bể bơi riêng cần có cửa, khóa an toàn tránh đuối nước cho trẻ em.</a:t>
            </a:r>
          </a:p>
          <a:p>
            <a:pPr algn="just">
              <a:lnSpc>
                <a:spcPct val="150000"/>
              </a:lnSpc>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1" y="3935964"/>
            <a:ext cx="5514108" cy="2776562"/>
          </a:xfrm>
          <a:prstGeom prst="rect">
            <a:avLst/>
          </a:prstGeom>
        </p:spPr>
      </p:pic>
      <p:sp>
        <p:nvSpPr>
          <p:cNvPr id="5" name="TextBox 4"/>
          <p:cNvSpPr txBox="1"/>
          <p:nvPr/>
        </p:nvSpPr>
        <p:spPr>
          <a:xfrm>
            <a:off x="6913418" y="1676400"/>
            <a:ext cx="1842655" cy="369332"/>
          </a:xfrm>
          <a:prstGeom prst="rect">
            <a:avLst/>
          </a:prstGeom>
          <a:noFill/>
        </p:spPr>
        <p:txBody>
          <a:bodyPr wrap="square" rtlCol="0">
            <a:spAutoFit/>
          </a:bodyPr>
          <a:lstStyle/>
          <a:p>
            <a:r>
              <a:rPr lang="en-US"/>
              <a:t>Ảnh bể nước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8582" y="1329236"/>
            <a:ext cx="2493817" cy="26067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47" t="28860" r="774" b="4473"/>
          <a:stretch/>
        </p:blipFill>
        <p:spPr>
          <a:xfrm>
            <a:off x="6068291" y="1329236"/>
            <a:ext cx="3020291" cy="2606728"/>
          </a:xfrm>
          <a:prstGeom prst="rect">
            <a:avLst/>
          </a:prstGeom>
        </p:spPr>
      </p:pic>
    </p:spTree>
    <p:extLst>
      <p:ext uri="{BB962C8B-B14F-4D97-AF65-F5344CB8AC3E}">
        <p14:creationId xmlns:p14="http://schemas.microsoft.com/office/powerpoint/2010/main" val="166143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560" y="325937"/>
            <a:ext cx="3577045" cy="706029"/>
          </a:xfrm>
        </p:spPr>
        <p:txBody>
          <a:bodyPr>
            <a:normAutofit/>
          </a:bodyPr>
          <a:lstStyle/>
          <a:p>
            <a:r>
              <a:rPr lang="en-US" b="1">
                <a:solidFill>
                  <a:srgbClr val="C00000"/>
                </a:solidFill>
                <a:latin typeface="+mn-lt"/>
                <a:cs typeface="Times New Roman" panose="02020603050405020304" pitchFamily="18" charset="0"/>
              </a:rPr>
              <a:t>NỘI DUNG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3343885"/>
              </p:ext>
            </p:extLst>
          </p:nvPr>
        </p:nvGraphicFramePr>
        <p:xfrm>
          <a:off x="1203959" y="1136469"/>
          <a:ext cx="10003972" cy="556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832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18" y="74180"/>
            <a:ext cx="10633364" cy="1325563"/>
          </a:xfrm>
        </p:spPr>
        <p:txBody>
          <a:bodyPr>
            <a:normAutofit/>
          </a:bodyPr>
          <a:lstStyle/>
          <a:p>
            <a:pPr marL="571500" indent="-571500">
              <a:buFont typeface="Wingdings" panose="05000000000000000000" pitchFamily="2" charset="2"/>
              <a:buChar char="Ø"/>
            </a:pPr>
            <a:r>
              <a:rPr lang="en-US" sz="3600">
                <a:solidFill>
                  <a:srgbClr val="0070C0"/>
                </a:solidFill>
                <a:latin typeface="+mn-lt"/>
              </a:rPr>
              <a:t>Phòng chống đuối nước khi tham gia giao thông đường thủy</a:t>
            </a:r>
          </a:p>
        </p:txBody>
      </p:sp>
      <p:sp>
        <p:nvSpPr>
          <p:cNvPr id="3" name="Content Placeholder 2"/>
          <p:cNvSpPr>
            <a:spLocks noGrp="1"/>
          </p:cNvSpPr>
          <p:nvPr>
            <p:ph idx="1"/>
          </p:nvPr>
        </p:nvSpPr>
        <p:spPr>
          <a:xfrm>
            <a:off x="640774" y="1427452"/>
            <a:ext cx="6203372" cy="5181166"/>
          </a:xfrm>
        </p:spPr>
        <p:txBody>
          <a:bodyPr>
            <a:noAutofit/>
          </a:bodyPr>
          <a:lstStyle/>
          <a:p>
            <a:pPr lvl="0" algn="just"/>
            <a:r>
              <a:rPr lang="en-US"/>
              <a:t>Tuân thủ tuyệt đối các quy định về an toàn giao thông đường thủy.</a:t>
            </a:r>
          </a:p>
          <a:p>
            <a:pPr lvl="0" algn="just"/>
            <a:r>
              <a:rPr lang="en-US"/>
              <a:t>Người tham gia điều khiển tàu thuyền phải kiểm tra kỹ máy móc, các thiết bị an toàn trên tàu thuyền, không chở quá tải ... </a:t>
            </a:r>
          </a:p>
          <a:p>
            <a:pPr lvl="0" algn="just"/>
            <a:r>
              <a:rPr lang="en-US"/>
              <a:t>Người tham gia giao thông đường thủy phải có các trang phục phòng hộ an toàn như áo phao cứu hộ … </a:t>
            </a:r>
          </a:p>
          <a:p>
            <a:pPr lvl="0" algn="just"/>
            <a:r>
              <a:rPr lang="en-US"/>
              <a:t>Trẻ em không được tự ý lái xuồng, thuyền… khi chưa xin phép người lớn.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1135207"/>
            <a:ext cx="4511576" cy="26655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1" y="3800763"/>
            <a:ext cx="4511576" cy="2807855"/>
          </a:xfrm>
          <a:prstGeom prst="rect">
            <a:avLst/>
          </a:prstGeom>
        </p:spPr>
      </p:pic>
    </p:spTree>
    <p:extLst>
      <p:ext uri="{BB962C8B-B14F-4D97-AF65-F5344CB8AC3E}">
        <p14:creationId xmlns:p14="http://schemas.microsoft.com/office/powerpoint/2010/main" val="383199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1164"/>
            <a:ext cx="10515600" cy="5525799"/>
          </a:xfrm>
        </p:spPr>
        <p:txBody>
          <a:bodyPr>
            <a:normAutofit/>
          </a:bodyPr>
          <a:lstStyle/>
          <a:p>
            <a:pPr marL="0" indent="0" algn="ctr">
              <a:buNone/>
            </a:pPr>
            <a:endParaRPr lang="en-US" sz="4000" dirty="0" smtClean="0">
              <a:solidFill>
                <a:srgbClr val="FF0000"/>
              </a:solidFill>
            </a:endParaRPr>
          </a:p>
          <a:p>
            <a:pPr marL="0" indent="0" algn="ctr">
              <a:buNone/>
            </a:pPr>
            <a:endParaRPr lang="en-US" sz="4000" dirty="0">
              <a:solidFill>
                <a:srgbClr val="FF0000"/>
              </a:solidFill>
            </a:endParaRPr>
          </a:p>
          <a:p>
            <a:pPr marL="0" indent="0" algn="ctr">
              <a:buNone/>
            </a:pPr>
            <a:endParaRPr lang="en-US" sz="4000" dirty="0" smtClean="0">
              <a:solidFill>
                <a:srgbClr val="FF0000"/>
              </a:solidFill>
            </a:endParaRPr>
          </a:p>
          <a:p>
            <a:pPr marL="0" indent="0" algn="ctr">
              <a:buNone/>
            </a:pPr>
            <a:endParaRPr lang="en-US" sz="4000" dirty="0">
              <a:solidFill>
                <a:srgbClr val="FF0000"/>
              </a:solidFill>
            </a:endParaRPr>
          </a:p>
          <a:p>
            <a:pPr marL="0" indent="0" algn="ctr">
              <a:buNone/>
            </a:pPr>
            <a:r>
              <a:rPr lang="en-US" sz="4000" dirty="0" err="1" smtClean="0">
                <a:solidFill>
                  <a:srgbClr val="FF0000"/>
                </a:solidFill>
              </a:rPr>
              <a:t>Khi</a:t>
            </a:r>
            <a:r>
              <a:rPr lang="en-US" sz="4000" dirty="0" smtClean="0">
                <a:solidFill>
                  <a:srgbClr val="FF0000"/>
                </a:solidFill>
              </a:rPr>
              <a:t> </a:t>
            </a:r>
            <a:r>
              <a:rPr lang="en-US" sz="4000" dirty="0" err="1">
                <a:solidFill>
                  <a:srgbClr val="FF0000"/>
                </a:solidFill>
              </a:rPr>
              <a:t>nhìn</a:t>
            </a:r>
            <a:r>
              <a:rPr lang="en-US" sz="4000" dirty="0">
                <a:solidFill>
                  <a:srgbClr val="FF0000"/>
                </a:solidFill>
              </a:rPr>
              <a:t> </a:t>
            </a:r>
            <a:r>
              <a:rPr lang="en-US" sz="4000" dirty="0" err="1">
                <a:solidFill>
                  <a:srgbClr val="FF0000"/>
                </a:solidFill>
              </a:rPr>
              <a:t>thấy</a:t>
            </a:r>
            <a:r>
              <a:rPr lang="en-US" sz="4000" dirty="0">
                <a:solidFill>
                  <a:srgbClr val="FF0000"/>
                </a:solidFill>
              </a:rPr>
              <a:t> </a:t>
            </a:r>
            <a:r>
              <a:rPr lang="en-US" sz="4000" dirty="0" err="1">
                <a:solidFill>
                  <a:srgbClr val="FF0000"/>
                </a:solidFill>
              </a:rPr>
              <a:t>người</a:t>
            </a:r>
            <a:r>
              <a:rPr lang="en-US" sz="4000" dirty="0">
                <a:solidFill>
                  <a:srgbClr val="FF0000"/>
                </a:solidFill>
              </a:rPr>
              <a:t> </a:t>
            </a:r>
            <a:r>
              <a:rPr lang="en-US" sz="4000" dirty="0" err="1">
                <a:solidFill>
                  <a:srgbClr val="FF0000"/>
                </a:solidFill>
              </a:rPr>
              <a:t>đuối</a:t>
            </a:r>
            <a:r>
              <a:rPr lang="en-US" sz="4000" dirty="0">
                <a:solidFill>
                  <a:srgbClr val="FF0000"/>
                </a:solidFill>
              </a:rPr>
              <a:t> </a:t>
            </a:r>
            <a:r>
              <a:rPr lang="en-US" sz="4000" dirty="0" err="1">
                <a:solidFill>
                  <a:srgbClr val="FF0000"/>
                </a:solidFill>
              </a:rPr>
              <a:t>nước</a:t>
            </a:r>
            <a:r>
              <a:rPr lang="en-US" sz="4000" dirty="0">
                <a:solidFill>
                  <a:srgbClr val="FF0000"/>
                </a:solidFill>
              </a:rPr>
              <a:t> </a:t>
            </a:r>
            <a:r>
              <a:rPr lang="en-US" sz="4000" dirty="0" err="1">
                <a:solidFill>
                  <a:srgbClr val="FF0000"/>
                </a:solidFill>
              </a:rPr>
              <a:t>thì</a:t>
            </a:r>
            <a:r>
              <a:rPr lang="en-US" sz="4000" dirty="0">
                <a:solidFill>
                  <a:srgbClr val="FF0000"/>
                </a:solidFill>
              </a:rPr>
              <a:t> </a:t>
            </a:r>
            <a:r>
              <a:rPr lang="en-US" sz="4000" dirty="0" err="1">
                <a:solidFill>
                  <a:srgbClr val="FF0000"/>
                </a:solidFill>
              </a:rPr>
              <a:t>làm</a:t>
            </a:r>
            <a:r>
              <a:rPr lang="en-US" sz="4000" dirty="0">
                <a:solidFill>
                  <a:srgbClr val="FF0000"/>
                </a:solidFill>
              </a:rPr>
              <a:t> </a:t>
            </a:r>
            <a:r>
              <a:rPr lang="en-US" sz="4000" dirty="0" err="1">
                <a:solidFill>
                  <a:srgbClr val="FF0000"/>
                </a:solidFill>
              </a:rPr>
              <a:t>gì</a:t>
            </a:r>
            <a:r>
              <a:rPr lang="en-US" sz="4000" dirty="0">
                <a:solidFill>
                  <a:srgbClr val="FF0000"/>
                </a:solidFill>
              </a:rPr>
              <a:t>?</a:t>
            </a:r>
            <a:br>
              <a:rPr lang="en-US" sz="4000" dirty="0">
                <a:solidFill>
                  <a:srgbClr val="FF0000"/>
                </a:solidFill>
              </a:rPr>
            </a:br>
            <a:endParaRPr lang="en-US" sz="4000" dirty="0">
              <a:solidFill>
                <a:srgbClr val="FF0000"/>
              </a:solidFill>
            </a:endParaRPr>
          </a:p>
        </p:txBody>
      </p:sp>
    </p:spTree>
    <p:extLst>
      <p:ext uri="{BB962C8B-B14F-4D97-AF65-F5344CB8AC3E}">
        <p14:creationId xmlns:p14="http://schemas.microsoft.com/office/powerpoint/2010/main" val="270203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839788" y="1690688"/>
            <a:ext cx="5157787" cy="4498975"/>
          </a:xfrm>
        </p:spPr>
        <p:txBody>
          <a:bodyPr>
            <a:normAutofit/>
          </a:bodyPr>
          <a:lstStyle/>
          <a:p>
            <a:pPr marL="0" indent="0">
              <a:buNone/>
            </a:pPr>
            <a:r>
              <a:rPr lang="en-US" sz="4000" b="1" dirty="0" err="1">
                <a:solidFill>
                  <a:srgbClr val="FF0000"/>
                </a:solidFill>
                <a:latin typeface="Times New Roman" panose="02020603050405020304" pitchFamily="18" charset="0"/>
                <a:cs typeface="Times New Roman" panose="02020603050405020304" pitchFamily="18" charset="0"/>
              </a:rPr>
              <a:t>Truy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hô</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mọi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người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giúp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đỡ</a:t>
            </a:r>
            <a:r>
              <a:rPr lang="en-US" sz="4000" b="1" dirty="0">
                <a:solidFill>
                  <a:srgbClr val="FF0000"/>
                </a:solidFill>
                <a:latin typeface="Times New Roman" panose="02020603050405020304" pitchFamily="18" charset="0"/>
                <a:cs typeface="Times New Roman" panose="02020603050405020304" pitchFamily="18" charset="0"/>
              </a:rPr>
              <a:t/>
            </a:r>
            <a:br>
              <a:rPr lang="en-US" sz="4000" b="1" dirty="0">
                <a:solidFill>
                  <a:srgbClr val="FF0000"/>
                </a:solidFill>
                <a:latin typeface="Times New Roman" panose="02020603050405020304" pitchFamily="18" charset="0"/>
                <a:cs typeface="Times New Roman" panose="02020603050405020304" pitchFamily="18" charset="0"/>
              </a:rPr>
            </a:br>
            <a:endParaRPr lang="en-US" sz="4000" dirty="0"/>
          </a:p>
        </p:txBody>
      </p:sp>
      <p:pic>
        <p:nvPicPr>
          <p:cNvPr id="4" name="Picture 3"/>
          <p:cNvPicPr>
            <a:picLocks noChangeAspect="1"/>
          </p:cNvPicPr>
          <p:nvPr/>
        </p:nvPicPr>
        <p:blipFill>
          <a:blip r:embed="rId2"/>
          <a:stretch>
            <a:fillRect/>
          </a:stretch>
        </p:blipFill>
        <p:spPr>
          <a:xfrm>
            <a:off x="5137150" y="595745"/>
            <a:ext cx="6763905" cy="5777346"/>
          </a:xfrm>
          <a:prstGeom prst="rect">
            <a:avLst/>
          </a:prstGeom>
        </p:spPr>
      </p:pic>
    </p:spTree>
    <p:extLst>
      <p:ext uri="{BB962C8B-B14F-4D97-AF65-F5344CB8AC3E}">
        <p14:creationId xmlns:p14="http://schemas.microsoft.com/office/powerpoint/2010/main" val="390007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6"/>
            <a:ext cx="10515600" cy="653778"/>
          </a:xfrm>
        </p:spPr>
        <p:txBody>
          <a:bodyPr>
            <a:normAutofit/>
          </a:bodyPr>
          <a:lstStyle/>
          <a:p>
            <a:r>
              <a:rPr lang="en-US" sz="4000" b="1">
                <a:solidFill>
                  <a:srgbClr val="0070C0"/>
                </a:solidFill>
                <a:latin typeface="+mn-lt"/>
              </a:rPr>
              <a:t>Tách nạn nhân ra khỏi nước </a:t>
            </a:r>
          </a:p>
        </p:txBody>
      </p:sp>
      <p:sp>
        <p:nvSpPr>
          <p:cNvPr id="3" name="Content Placeholder 2"/>
          <p:cNvSpPr>
            <a:spLocks noGrp="1"/>
          </p:cNvSpPr>
          <p:nvPr>
            <p:ph idx="1"/>
          </p:nvPr>
        </p:nvSpPr>
        <p:spPr>
          <a:xfrm>
            <a:off x="77165" y="927464"/>
            <a:ext cx="7653672" cy="3817529"/>
          </a:xfrm>
        </p:spPr>
        <p:txBody>
          <a:bodyPr>
            <a:noAutofit/>
          </a:bodyPr>
          <a:lstStyle/>
          <a:p>
            <a:pPr lvl="0" algn="just"/>
            <a:r>
              <a:rPr lang="en-US" sz="3200">
                <a:solidFill>
                  <a:srgbClr val="0070C0"/>
                </a:solidFill>
              </a:rPr>
              <a:t>Đuối nước trên cạn hoặc chỗ nước nông</a:t>
            </a:r>
            <a:r>
              <a:rPr lang="en-US" sz="3200"/>
              <a:t>: Thông thoáng đường thở bằng cách nâng mặt nạn nhân ra khỏi nước, đưa đến chỗ an toàn.</a:t>
            </a:r>
          </a:p>
          <a:p>
            <a:pPr lvl="0" algn="just"/>
            <a:r>
              <a:rPr lang="en-US" sz="3200">
                <a:solidFill>
                  <a:srgbClr val="0070C0"/>
                </a:solidFill>
              </a:rPr>
              <a:t>Nơi nước sâu</a:t>
            </a:r>
            <a:r>
              <a:rPr lang="en-US" sz="3200"/>
              <a:t>: Tuyệt đối </a:t>
            </a:r>
            <a:r>
              <a:rPr lang="en-US" sz="3200">
                <a:solidFill>
                  <a:srgbClr val="FF0000"/>
                </a:solidFill>
              </a:rPr>
              <a:t>không nhảy xuống cứu khi không biết bơi</a:t>
            </a:r>
            <a:r>
              <a:rPr lang="en-US" sz="3200"/>
              <a:t>.</a:t>
            </a:r>
          </a:p>
          <a:p>
            <a:pPr lvl="1" algn="just">
              <a:buFont typeface="Wingdings" panose="05000000000000000000" pitchFamily="2" charset="2"/>
              <a:buChar char="ü"/>
            </a:pPr>
            <a:r>
              <a:rPr lang="en-US" sz="3200"/>
              <a:t> Nạn nhân ở gần bờ, chưa chìm: quăng phao có buộc dây, dây thừng hoặc sào… để nạn nhân bám và kéo vào bờ.</a:t>
            </a:r>
          </a:p>
          <a:p>
            <a:pPr lvl="1" algn="just">
              <a:buFont typeface="Wingdings" panose="05000000000000000000" pitchFamily="2" charset="2"/>
              <a:buChar char="ü"/>
            </a:pPr>
            <a:r>
              <a:rPr lang="en-US" sz="3200"/>
              <a:t> Nạn nhân chìm ở chỗ nước sâu, xa bờ =&gt; Nhanh chóng xuống nước để vớt nạn nhân vào bờ</a:t>
            </a:r>
            <a:endParaRPr lang="en-US" sz="3200" i="1"/>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692" y="331340"/>
            <a:ext cx="3284343" cy="17329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692" y="2121982"/>
            <a:ext cx="3284343" cy="19980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891" y="4205834"/>
            <a:ext cx="3879273" cy="2652166"/>
          </a:xfrm>
          <a:prstGeom prst="rect">
            <a:avLst/>
          </a:prstGeom>
        </p:spPr>
      </p:pic>
    </p:spTree>
    <p:extLst>
      <p:ext uri="{BB962C8B-B14F-4D97-AF65-F5344CB8AC3E}">
        <p14:creationId xmlns:p14="http://schemas.microsoft.com/office/powerpoint/2010/main" val="70854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816" y="1298697"/>
            <a:ext cx="10525201" cy="1725044"/>
          </a:xfrm>
        </p:spPr>
        <p:txBody>
          <a:bodyPr>
            <a:noAutofit/>
          </a:bodyPr>
          <a:lstStyle/>
          <a:p>
            <a:pPr algn="just">
              <a:lnSpc>
                <a:spcPct val="150000"/>
              </a:lnSpc>
            </a:pPr>
            <a:r>
              <a:rPr lang="en-US" sz="3600"/>
              <a:t>Người bị đuối nước thường hốt hoảng, giẫy giụa =&gt; túm chặt và làm người cứu cũng bị chìm xuống. </a:t>
            </a:r>
          </a:p>
          <a:p>
            <a:pPr algn="just">
              <a:lnSpc>
                <a:spcPct val="150000"/>
              </a:lnSpc>
            </a:pPr>
            <a:r>
              <a:rPr lang="en-US" sz="3600"/>
              <a:t>Phải khẩn trương, tìm con đường ngắn nhất đến chỗ nạn nhân</a:t>
            </a:r>
          </a:p>
        </p:txBody>
      </p:sp>
      <p:sp>
        <p:nvSpPr>
          <p:cNvPr id="4" name="TextBox 3"/>
          <p:cNvSpPr txBox="1"/>
          <p:nvPr/>
        </p:nvSpPr>
        <p:spPr>
          <a:xfrm>
            <a:off x="506284" y="462494"/>
            <a:ext cx="6767352"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b="1">
                <a:solidFill>
                  <a:srgbClr val="FF0000"/>
                </a:solidFill>
              </a:rPr>
              <a:t>Chú ý khi xuống nước cứu nạn nhân</a:t>
            </a:r>
          </a:p>
        </p:txBody>
      </p:sp>
    </p:spTree>
    <p:extLst>
      <p:ext uri="{BB962C8B-B14F-4D97-AF65-F5344CB8AC3E}">
        <p14:creationId xmlns:p14="http://schemas.microsoft.com/office/powerpoint/2010/main" val="3071981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035" y="273461"/>
            <a:ext cx="11388634" cy="488539"/>
          </a:xfrm>
        </p:spPr>
        <p:txBody>
          <a:bodyPr>
            <a:noAutofit/>
          </a:bodyPr>
          <a:lstStyle/>
          <a:p>
            <a:pPr algn="just"/>
            <a:r>
              <a:rPr lang="en-US" sz="3200"/>
              <a:t>Không để nạn nhân túm bằng cách: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4227" y="886238"/>
            <a:ext cx="4558937" cy="26409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797" y="1070062"/>
            <a:ext cx="4585063" cy="2273335"/>
          </a:xfrm>
          <a:prstGeom prst="rect">
            <a:avLst/>
          </a:prstGeom>
        </p:spPr>
      </p:pic>
      <p:sp>
        <p:nvSpPr>
          <p:cNvPr id="7" name="TextBox 6"/>
          <p:cNvSpPr txBox="1"/>
          <p:nvPr/>
        </p:nvSpPr>
        <p:spPr>
          <a:xfrm>
            <a:off x="572483" y="3651459"/>
            <a:ext cx="11222186" cy="2831544"/>
          </a:xfrm>
          <a:prstGeom prst="rect">
            <a:avLst/>
          </a:prstGeom>
          <a:noFill/>
          <a:ln>
            <a:solidFill>
              <a:schemeClr val="bg1"/>
            </a:solidFill>
          </a:ln>
        </p:spPr>
        <p:txBody>
          <a:bodyPr wrap="square" rtlCol="0">
            <a:spAutoFit/>
          </a:bodyPr>
          <a:lstStyle/>
          <a:p>
            <a:pPr marL="342900" indent="-342900" algn="just">
              <a:spcBef>
                <a:spcPts val="1200"/>
              </a:spcBef>
              <a:buFont typeface="Wingdings" panose="05000000000000000000" pitchFamily="2" charset="2"/>
              <a:buChar char="Ø"/>
            </a:pPr>
            <a:r>
              <a:rPr lang="en-US" sz="2800"/>
              <a:t>Xoay lưng nạn nhân về phía người cứu, hai tay xốc nách nạn nhân, giữ chặt vai và bơi bằng hai chân hoặc </a:t>
            </a:r>
            <a:r>
              <a:rPr lang="vi-VN" sz="2800">
                <a:latin typeface="Calibri" panose="020F0502020204030204" pitchFamily="34" charset="0"/>
                <a:cs typeface="Calibri" panose="020F0502020204030204" pitchFamily="34" charset="0"/>
              </a:rPr>
              <a:t>dùng một tay túm tóc</a:t>
            </a:r>
            <a:r>
              <a:rPr lang="en-US" sz="2800">
                <a:latin typeface="Calibri" panose="020F0502020204030204" pitchFamily="34" charset="0"/>
                <a:cs typeface="Calibri" panose="020F0502020204030204" pitchFamily="34" charset="0"/>
              </a:rPr>
              <a:t>, cổ áo</a:t>
            </a:r>
            <a:r>
              <a:rPr lang="vi-VN" sz="2800">
                <a:latin typeface="Calibri" panose="020F0502020204030204" pitchFamily="34" charset="0"/>
                <a:cs typeface="Calibri" panose="020F0502020204030204" pitchFamily="34" charset="0"/>
              </a:rPr>
              <a:t> để kéo</a:t>
            </a:r>
            <a:r>
              <a:rPr lang="en-US"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giữ cho mũi và miệng nạn nhân nhô lên khỏi mặt nước</a:t>
            </a:r>
            <a:r>
              <a:rPr lang="en-US" sz="2800">
                <a:latin typeface="Calibri" panose="020F0502020204030204" pitchFamily="34" charset="0"/>
                <a:cs typeface="Calibri" panose="020F0502020204030204" pitchFamily="34" charset="0"/>
              </a:rPr>
              <a:t>)</a:t>
            </a:r>
            <a:r>
              <a:rPr lang="vi-VN" sz="2800">
                <a:latin typeface="Calibri" panose="020F0502020204030204" pitchFamily="34" charset="0"/>
                <a:cs typeface="Calibri" panose="020F0502020204030204" pitchFamily="34" charset="0"/>
              </a:rPr>
              <a:t> dùng tay còn lại và hai chân bơi nghiêng.</a:t>
            </a:r>
            <a:endParaRPr lang="en-US" sz="2800">
              <a:latin typeface="Calibri" panose="020F0502020204030204" pitchFamily="34" charset="0"/>
              <a:cs typeface="Calibri" panose="020F0502020204030204" pitchFamily="34" charset="0"/>
            </a:endParaRPr>
          </a:p>
          <a:p>
            <a:pPr marL="342900" indent="-342900" algn="just">
              <a:spcBef>
                <a:spcPts val="1200"/>
              </a:spcBef>
              <a:buFont typeface="Wingdings" panose="05000000000000000000" pitchFamily="2" charset="2"/>
              <a:buChar char="Ø"/>
            </a:pPr>
            <a:r>
              <a:rPr lang="en-US" sz="2800"/>
              <a:t>Nếu nạn nhân còn khả năng bơi được một chút, bảo nạn nhân bám vào vai, người cứu bơi sấp đưa nạn nhân vào bờ.</a:t>
            </a:r>
          </a:p>
        </p:txBody>
      </p:sp>
    </p:spTree>
    <p:extLst>
      <p:ext uri="{BB962C8B-B14F-4D97-AF65-F5344CB8AC3E}">
        <p14:creationId xmlns:p14="http://schemas.microsoft.com/office/powerpoint/2010/main" val="215533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a:solidFill>
                  <a:schemeClr val="accent5"/>
                </a:solidFill>
                <a:latin typeface="+mn-lt"/>
              </a:rPr>
              <a:t>Kỹ năng cứu đuối </a:t>
            </a:r>
            <a:r>
              <a:rPr lang="en-US">
                <a:latin typeface="+mn-lt"/>
              </a:rPr>
              <a:t/>
            </a:r>
            <a:br>
              <a:rPr lang="en-US">
                <a:latin typeface="+mn-lt"/>
              </a:rPr>
            </a:br>
            <a:r>
              <a:rPr lang="en-US" sz="3200" i="1">
                <a:solidFill>
                  <a:schemeClr val="accent5"/>
                </a:solidFill>
                <a:latin typeface="+mn-lt"/>
              </a:rPr>
              <a:t>(cứu bản thân và cứu người khác khi gặp đuối nước)</a:t>
            </a:r>
          </a:p>
        </p:txBody>
      </p:sp>
      <p:sp>
        <p:nvSpPr>
          <p:cNvPr id="4" name="Oval 3"/>
          <p:cNvSpPr/>
          <p:nvPr/>
        </p:nvSpPr>
        <p:spPr>
          <a:xfrm>
            <a:off x="614364" y="1379005"/>
            <a:ext cx="4419599" cy="2562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Cần làm gì khi gặp nguy hiểm trong môi trường nước ?</a:t>
            </a:r>
          </a:p>
        </p:txBody>
      </p:sp>
      <p:sp>
        <p:nvSpPr>
          <p:cNvPr id="3" name="Rectangle 2"/>
          <p:cNvSpPr/>
          <p:nvPr/>
        </p:nvSpPr>
        <p:spPr>
          <a:xfrm>
            <a:off x="357189" y="4004730"/>
            <a:ext cx="6096000" cy="2616101"/>
          </a:xfrm>
          <a:prstGeom prst="rect">
            <a:avLst/>
          </a:prstGeom>
        </p:spPr>
        <p:txBody>
          <a:bodyPr>
            <a:spAutoFit/>
          </a:bodyPr>
          <a:lstStyle/>
          <a:p>
            <a:pPr marL="571500" indent="-342900" algn="just">
              <a:lnSpc>
                <a:spcPct val="110000"/>
              </a:lnSpc>
              <a:spcBef>
                <a:spcPts val="600"/>
              </a:spcBef>
              <a:spcAft>
                <a:spcPts val="0"/>
              </a:spcAft>
              <a:buFont typeface="Wingdings" panose="05000000000000000000" pitchFamily="2" charset="2"/>
              <a:buChar char="Ø"/>
            </a:pPr>
            <a:r>
              <a:rPr lang="en-US" sz="2800">
                <a:solidFill>
                  <a:srgbClr val="FF0000"/>
                </a:solidFill>
                <a:latin typeface="Times New Roman" panose="02020603050405020304" pitchFamily="18" charset="0"/>
                <a:ea typeface="Times New Roman" panose="02020603050405020304" pitchFamily="18" charset="0"/>
              </a:rPr>
              <a:t>Kêu cứu thật to</a:t>
            </a:r>
            <a:endParaRPr lang="en-US" sz="2400">
              <a:solidFill>
                <a:srgbClr val="FF0000"/>
              </a:solidFill>
              <a:latin typeface="Times New Roman" panose="02020603050405020304" pitchFamily="18" charset="0"/>
              <a:ea typeface="Times New Roman" panose="02020603050405020304" pitchFamily="18" charset="0"/>
            </a:endParaRPr>
          </a:p>
          <a:p>
            <a:pPr marL="571500" indent="-342900" algn="just">
              <a:lnSpc>
                <a:spcPct val="110000"/>
              </a:lnSpc>
              <a:spcBef>
                <a:spcPts val="600"/>
              </a:spcBef>
              <a:spcAft>
                <a:spcPts val="0"/>
              </a:spcAft>
              <a:buFont typeface="Wingdings" panose="05000000000000000000" pitchFamily="2" charset="2"/>
              <a:buChar char="Ø"/>
            </a:pPr>
            <a:r>
              <a:rPr lang="en-US" sz="2800">
                <a:latin typeface="Times New Roman" panose="02020603050405020304" pitchFamily="18" charset="0"/>
                <a:ea typeface="Times New Roman" panose="02020603050405020304" pitchFamily="18" charset="0"/>
              </a:rPr>
              <a:t>Bình tĩnh làm nổi người lên bằng cách hít một hơi dài, thả lỏng người.</a:t>
            </a:r>
            <a:endParaRPr lang="en-US" sz="2400">
              <a:latin typeface="Times New Roman" panose="02020603050405020304" pitchFamily="18" charset="0"/>
              <a:ea typeface="Times New Roman" panose="02020603050405020304" pitchFamily="18" charset="0"/>
            </a:endParaRPr>
          </a:p>
          <a:p>
            <a:pPr marL="571500" indent="-342900" algn="just">
              <a:lnSpc>
                <a:spcPct val="110000"/>
              </a:lnSpc>
              <a:spcBef>
                <a:spcPts val="600"/>
              </a:spcBef>
              <a:spcAft>
                <a:spcPts val="0"/>
              </a:spcAft>
              <a:buFont typeface="Wingdings" panose="05000000000000000000" pitchFamily="2" charset="2"/>
              <a:buChar char="Ø"/>
            </a:pPr>
            <a:r>
              <a:rPr lang="en-US" sz="2800">
                <a:latin typeface="Times New Roman" panose="02020603050405020304" pitchFamily="18" charset="0"/>
                <a:ea typeface="Times New Roman" panose="02020603050405020304" pitchFamily="18" charset="0"/>
              </a:rPr>
              <a:t>Bơi theo dòng nước để thoát khỏi chỗ xoáy, chỗ sâu và bơi vào bờ.</a:t>
            </a:r>
            <a:endParaRPr lang="en-US" sz="240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89" y="1535347"/>
            <a:ext cx="5543440" cy="4812633"/>
          </a:xfrm>
          <a:prstGeom prst="rect">
            <a:avLst/>
          </a:prstGeom>
        </p:spPr>
      </p:pic>
    </p:spTree>
    <p:extLst>
      <p:ext uri="{BB962C8B-B14F-4D97-AF65-F5344CB8AC3E}">
        <p14:creationId xmlns:p14="http://schemas.microsoft.com/office/powerpoint/2010/main" val="824072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36073" y="365125"/>
            <a:ext cx="10349345" cy="6035675"/>
          </a:xfrm>
          <a:prstGeom prst="rect">
            <a:avLst/>
          </a:prstGeom>
        </p:spPr>
      </p:pic>
    </p:spTree>
    <p:extLst>
      <p:ext uri="{BB962C8B-B14F-4D97-AF65-F5344CB8AC3E}">
        <p14:creationId xmlns:p14="http://schemas.microsoft.com/office/powerpoint/2010/main" val="116436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a:bodyPr>
          <a:lstStyle/>
          <a:p>
            <a:pPr marL="571500" indent="-571500">
              <a:buFont typeface="Wingdings" panose="05000000000000000000" pitchFamily="2" charset="2"/>
              <a:buChar char="Ø"/>
            </a:pPr>
            <a:r>
              <a:rPr lang="en-US" sz="4000">
                <a:latin typeface="Times New Roman" panose="02020603050405020304" pitchFamily="18" charset="0"/>
                <a:cs typeface="Times New Roman" panose="02020603050405020304" pitchFamily="18" charset="0"/>
              </a:rPr>
              <a:t>Sơ cấp cứu khi đã đưa nạn nhân lên bờ an toàn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127" y="1371600"/>
            <a:ext cx="8645237" cy="4784149"/>
          </a:xfrm>
          <a:prstGeom prst="rect">
            <a:avLst/>
          </a:prstGeom>
        </p:spPr>
      </p:pic>
    </p:spTree>
    <p:extLst>
      <p:ext uri="{BB962C8B-B14F-4D97-AF65-F5344CB8AC3E}">
        <p14:creationId xmlns:p14="http://schemas.microsoft.com/office/powerpoint/2010/main" val="3760184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886" y="2141674"/>
            <a:ext cx="10515600" cy="1325563"/>
          </a:xfrm>
        </p:spPr>
        <p:txBody>
          <a:bodyPr/>
          <a:lstStyle/>
          <a:p>
            <a:r>
              <a:rPr lang="en-US"/>
              <a:t>THANK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598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639" b="15919"/>
          <a:stretch/>
        </p:blipFill>
        <p:spPr>
          <a:xfrm>
            <a:off x="2882853" y="-1"/>
            <a:ext cx="7436803" cy="6858000"/>
          </a:xfrm>
        </p:spPr>
      </p:pic>
      <p:sp>
        <p:nvSpPr>
          <p:cNvPr id="5" name="TextBox 4"/>
          <p:cNvSpPr txBox="1"/>
          <p:nvPr/>
        </p:nvSpPr>
        <p:spPr>
          <a:xfrm>
            <a:off x="574765" y="982176"/>
            <a:ext cx="2090058" cy="4893647"/>
          </a:xfrm>
          <a:prstGeom prst="rect">
            <a:avLst/>
          </a:prstGeom>
          <a:solidFill>
            <a:schemeClr val="accent1">
              <a:lumMod val="40000"/>
              <a:lumOff val="60000"/>
            </a:schemeClr>
          </a:solidFill>
        </p:spPr>
        <p:txBody>
          <a:bodyPr wrap="square" rtlCol="0">
            <a:spAutoFit/>
          </a:bodyPr>
          <a:lstStyle/>
          <a:p>
            <a:pPr algn="ctr"/>
            <a:r>
              <a:rPr lang="en-US" sz="3600" b="1"/>
              <a:t>Liên tiếp các vụ đuối nước từ đầu năm 2019</a:t>
            </a:r>
          </a:p>
          <a:p>
            <a:pPr algn="ctr"/>
            <a:r>
              <a:rPr lang="en-US" sz="2400">
                <a:solidFill>
                  <a:srgbClr val="FF0000"/>
                </a:solidFill>
              </a:rPr>
              <a:t>(nguyên nhân chủ yếu là do tắm sông, suối…)</a:t>
            </a:r>
          </a:p>
        </p:txBody>
      </p:sp>
      <p:sp>
        <p:nvSpPr>
          <p:cNvPr id="7" name="TextBox 6"/>
          <p:cNvSpPr txBox="1"/>
          <p:nvPr/>
        </p:nvSpPr>
        <p:spPr>
          <a:xfrm>
            <a:off x="10907486" y="2181497"/>
            <a:ext cx="1284514" cy="2308324"/>
          </a:xfrm>
          <a:prstGeom prst="rect">
            <a:avLst/>
          </a:prstGeom>
          <a:noFill/>
        </p:spPr>
        <p:txBody>
          <a:bodyPr wrap="square" rtlCol="0">
            <a:spAutoFit/>
          </a:bodyPr>
          <a:lstStyle/>
          <a:p>
            <a:r>
              <a:rPr lang="en-US" sz="3600">
                <a:solidFill>
                  <a:srgbClr val="FF0000"/>
                </a:solidFill>
              </a:rPr>
              <a:t>Hầu hết là học sinh</a:t>
            </a:r>
          </a:p>
        </p:txBody>
      </p:sp>
      <p:sp>
        <p:nvSpPr>
          <p:cNvPr id="8" name="Right Arrow 7"/>
          <p:cNvSpPr/>
          <p:nvPr/>
        </p:nvSpPr>
        <p:spPr>
          <a:xfrm>
            <a:off x="10319656" y="2834640"/>
            <a:ext cx="313510" cy="796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27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78470" y="129598"/>
            <a:ext cx="5591857" cy="4340746"/>
          </a:xfrm>
          <a:prstGeom prst="rect">
            <a:avLst/>
          </a:prstGeom>
        </p:spPr>
      </p:pic>
      <p:sp>
        <p:nvSpPr>
          <p:cNvPr id="6" name="TextBox 5"/>
          <p:cNvSpPr txBox="1"/>
          <p:nvPr/>
        </p:nvSpPr>
        <p:spPr>
          <a:xfrm>
            <a:off x="10311677" y="3362190"/>
            <a:ext cx="1755632" cy="461665"/>
          </a:xfrm>
          <a:prstGeom prst="rect">
            <a:avLst/>
          </a:prstGeom>
          <a:noFill/>
        </p:spPr>
        <p:txBody>
          <a:bodyPr wrap="square" rtlCol="0">
            <a:spAutoFit/>
          </a:bodyPr>
          <a:lstStyle/>
          <a:p>
            <a:r>
              <a:rPr lang="en-US" sz="2400">
                <a:solidFill>
                  <a:srgbClr val="FF0000"/>
                </a:solidFill>
              </a:rPr>
              <a:t>10/05/2020</a:t>
            </a:r>
          </a:p>
        </p:txBody>
      </p:sp>
      <p:pic>
        <p:nvPicPr>
          <p:cNvPr id="7" name="Picture 6"/>
          <p:cNvPicPr>
            <a:picLocks noChangeAspect="1"/>
          </p:cNvPicPr>
          <p:nvPr/>
        </p:nvPicPr>
        <p:blipFill>
          <a:blip r:embed="rId3"/>
          <a:stretch>
            <a:fillRect/>
          </a:stretch>
        </p:blipFill>
        <p:spPr>
          <a:xfrm>
            <a:off x="636445" y="129598"/>
            <a:ext cx="5459555" cy="3694257"/>
          </a:xfrm>
          <a:prstGeom prst="rect">
            <a:avLst/>
          </a:prstGeom>
        </p:spPr>
      </p:pic>
      <p:sp>
        <p:nvSpPr>
          <p:cNvPr id="8" name="TextBox 7"/>
          <p:cNvSpPr txBox="1"/>
          <p:nvPr/>
        </p:nvSpPr>
        <p:spPr>
          <a:xfrm>
            <a:off x="838200" y="309874"/>
            <a:ext cx="1946564" cy="461665"/>
          </a:xfrm>
          <a:prstGeom prst="rect">
            <a:avLst/>
          </a:prstGeom>
          <a:noFill/>
        </p:spPr>
        <p:txBody>
          <a:bodyPr wrap="square" rtlCol="0">
            <a:spAutoFit/>
          </a:bodyPr>
          <a:lstStyle/>
          <a:p>
            <a:r>
              <a:rPr lang="en-US" sz="2400">
                <a:solidFill>
                  <a:srgbClr val="FF0000"/>
                </a:solidFill>
              </a:rPr>
              <a:t>20/05/2020</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45" y="3823855"/>
            <a:ext cx="4768653" cy="2959854"/>
          </a:xfrm>
          <a:prstGeom prst="rect">
            <a:avLst/>
          </a:prstGeom>
        </p:spPr>
      </p:pic>
      <p:pic>
        <p:nvPicPr>
          <p:cNvPr id="10" name="Picture 9"/>
          <p:cNvPicPr>
            <a:picLocks noChangeAspect="1"/>
          </p:cNvPicPr>
          <p:nvPr/>
        </p:nvPicPr>
        <p:blipFill>
          <a:blip r:embed="rId5"/>
          <a:stretch>
            <a:fillRect/>
          </a:stretch>
        </p:blipFill>
        <p:spPr>
          <a:xfrm>
            <a:off x="5552209" y="4595003"/>
            <a:ext cx="6515100" cy="2073424"/>
          </a:xfrm>
          <a:prstGeom prst="rect">
            <a:avLst/>
          </a:prstGeom>
        </p:spPr>
      </p:pic>
      <p:sp>
        <p:nvSpPr>
          <p:cNvPr id="11" name="TextBox 10"/>
          <p:cNvSpPr txBox="1"/>
          <p:nvPr/>
        </p:nvSpPr>
        <p:spPr>
          <a:xfrm>
            <a:off x="9174398" y="6049574"/>
            <a:ext cx="1715275" cy="461665"/>
          </a:xfrm>
          <a:prstGeom prst="rect">
            <a:avLst/>
          </a:prstGeom>
          <a:noFill/>
        </p:spPr>
        <p:txBody>
          <a:bodyPr wrap="square" rtlCol="0">
            <a:spAutoFit/>
          </a:bodyPr>
          <a:lstStyle/>
          <a:p>
            <a:r>
              <a:rPr lang="en-US" sz="2400">
                <a:solidFill>
                  <a:srgbClr val="FF0000"/>
                </a:solidFill>
              </a:rPr>
              <a:t>25/08/2020</a:t>
            </a:r>
          </a:p>
        </p:txBody>
      </p:sp>
    </p:spTree>
    <p:extLst>
      <p:ext uri="{BB962C8B-B14F-4D97-AF65-F5344CB8AC3E}">
        <p14:creationId xmlns:p14="http://schemas.microsoft.com/office/powerpoint/2010/main" val="426760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1154"/>
          </a:xfrm>
          <a:solidFill>
            <a:srgbClr val="FFFF00"/>
          </a:solidFill>
        </p:spPr>
        <p:txBody>
          <a:bodyPr/>
          <a:lstStyle/>
          <a:p>
            <a:pPr algn="ctr"/>
            <a:r>
              <a:rPr lang="en-US"/>
              <a:t>Môi trường sống không an toàn</a:t>
            </a:r>
          </a:p>
        </p:txBody>
      </p:sp>
      <p:sp>
        <p:nvSpPr>
          <p:cNvPr id="3" name="Content Placeholder 2"/>
          <p:cNvSpPr>
            <a:spLocks noGrp="1"/>
          </p:cNvSpPr>
          <p:nvPr>
            <p:ph idx="1"/>
          </p:nvPr>
        </p:nvSpPr>
        <p:spPr>
          <a:xfrm>
            <a:off x="607818" y="1074717"/>
            <a:ext cx="4753891" cy="2324001"/>
          </a:xfrm>
        </p:spPr>
        <p:txBody>
          <a:bodyPr>
            <a:noAutofit/>
          </a:bodyPr>
          <a:lstStyle/>
          <a:p>
            <a:pPr algn="just">
              <a:lnSpc>
                <a:spcPct val="150000"/>
              </a:lnSpc>
            </a:pPr>
            <a:r>
              <a:rPr lang="en-US"/>
              <a:t>Trên địa bàn Hà Nội một số sông, suối, ao, hồ …  Tuy nhiên vẫn có một số ngôi nhà gần sông, suối, ao, hồ không có rào chắn, không có biển cảnh báo.</a:t>
            </a:r>
          </a:p>
          <a:p>
            <a:pPr marL="0" indent="0">
              <a:buNone/>
            </a:pP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4544" y="1458191"/>
            <a:ext cx="3296195" cy="23518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3809999"/>
            <a:ext cx="6431940" cy="29094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799" y="1458191"/>
            <a:ext cx="3135745" cy="2351809"/>
          </a:xfrm>
          <a:prstGeom prst="rect">
            <a:avLst/>
          </a:prstGeom>
        </p:spPr>
      </p:pic>
      <p:sp>
        <p:nvSpPr>
          <p:cNvPr id="9" name="TextBox 8"/>
          <p:cNvSpPr txBox="1"/>
          <p:nvPr/>
        </p:nvSpPr>
        <p:spPr>
          <a:xfrm>
            <a:off x="1183672" y="5264726"/>
            <a:ext cx="3851564" cy="461665"/>
          </a:xfrm>
          <a:prstGeom prst="rect">
            <a:avLst/>
          </a:prstGeom>
          <a:noFill/>
        </p:spPr>
        <p:txBody>
          <a:bodyPr wrap="square" rtlCol="0">
            <a:spAutoFit/>
          </a:bodyPr>
          <a:lstStyle/>
          <a:p>
            <a:r>
              <a:rPr lang="en-US" sz="2400" i="1">
                <a:solidFill>
                  <a:schemeClr val="accent5"/>
                </a:solidFill>
              </a:rPr>
              <a:t>“Bãi biển” bên bờ sông Hồng</a:t>
            </a:r>
          </a:p>
        </p:txBody>
      </p:sp>
      <p:cxnSp>
        <p:nvCxnSpPr>
          <p:cNvPr id="11" name="Straight Arrow Connector 10"/>
          <p:cNvCxnSpPr/>
          <p:nvPr/>
        </p:nvCxnSpPr>
        <p:spPr>
          <a:xfrm>
            <a:off x="1052945" y="5721927"/>
            <a:ext cx="43087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84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1154"/>
          </a:xfrm>
          <a:solidFill>
            <a:srgbClr val="FFFF00"/>
          </a:solidFill>
        </p:spPr>
        <p:txBody>
          <a:bodyPr/>
          <a:lstStyle/>
          <a:p>
            <a:pPr algn="ctr"/>
            <a:r>
              <a:rPr lang="en-US"/>
              <a:t>Môi trường sống không an toàn</a:t>
            </a:r>
          </a:p>
        </p:txBody>
      </p:sp>
      <p:sp>
        <p:nvSpPr>
          <p:cNvPr id="3" name="Content Placeholder 2"/>
          <p:cNvSpPr>
            <a:spLocks noGrp="1"/>
          </p:cNvSpPr>
          <p:nvPr>
            <p:ph idx="1"/>
          </p:nvPr>
        </p:nvSpPr>
        <p:spPr>
          <a:xfrm>
            <a:off x="496982" y="1622676"/>
            <a:ext cx="4837018" cy="4448108"/>
          </a:xfrm>
        </p:spPr>
        <p:txBody>
          <a:bodyPr>
            <a:noAutofit/>
          </a:bodyPr>
          <a:lstStyle/>
          <a:p>
            <a:pPr algn="just">
              <a:lnSpc>
                <a:spcPct val="100000"/>
              </a:lnSpc>
            </a:pPr>
            <a:r>
              <a:rPr lang="en-US" sz="3200"/>
              <a:t>Các giếng khơi, bể nước không có nắp đậy hoặc nắp đậy không an toàn.</a:t>
            </a:r>
          </a:p>
          <a:p>
            <a:pPr algn="just">
              <a:lnSpc>
                <a:spcPct val="100000"/>
              </a:lnSpc>
            </a:pPr>
            <a:r>
              <a:rPr lang="en-US" sz="3200"/>
              <a:t>Một số vật dụng chứa nước cũng có thể là nguyên nhân đuối nước cho trẻ em; thậm chí kể cả chum, vại nước … quanh khu vực sinh sống. </a:t>
            </a:r>
          </a:p>
          <a:p>
            <a:pPr marL="0" indent="0">
              <a:buNone/>
            </a:pPr>
            <a:endParaRPr lang="en-US" sz="3200"/>
          </a:p>
        </p:txBody>
      </p:sp>
      <p:sp>
        <p:nvSpPr>
          <p:cNvPr id="5" name="TextBox 4"/>
          <p:cNvSpPr txBox="1"/>
          <p:nvPr/>
        </p:nvSpPr>
        <p:spPr>
          <a:xfrm>
            <a:off x="7119256" y="3200400"/>
            <a:ext cx="2730138" cy="646331"/>
          </a:xfrm>
          <a:prstGeom prst="rect">
            <a:avLst/>
          </a:prstGeom>
          <a:noFill/>
        </p:spPr>
        <p:txBody>
          <a:bodyPr wrap="square" rtlCol="0">
            <a:spAutoFit/>
          </a:bodyPr>
          <a:lstStyle/>
          <a:p>
            <a:r>
              <a:rPr lang="en-US"/>
              <a:t>Giếng khơi bể nước không có nắp đậy</a:t>
            </a:r>
          </a:p>
        </p:txBody>
      </p:sp>
      <p:sp>
        <p:nvSpPr>
          <p:cNvPr id="6" name="TextBox 5"/>
          <p:cNvSpPr txBox="1"/>
          <p:nvPr/>
        </p:nvSpPr>
        <p:spPr>
          <a:xfrm>
            <a:off x="7720149" y="4924697"/>
            <a:ext cx="2338251" cy="369332"/>
          </a:xfrm>
          <a:prstGeom prst="rect">
            <a:avLst/>
          </a:prstGeom>
          <a:noFill/>
        </p:spPr>
        <p:txBody>
          <a:bodyPr wrap="square" rtlCol="0">
            <a:spAutoFit/>
          </a:bodyPr>
          <a:lstStyle/>
          <a:p>
            <a:r>
              <a:rPr lang="en-US"/>
              <a:t>Chum vại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1" y="1468133"/>
            <a:ext cx="3364494" cy="23785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295" y="1468134"/>
            <a:ext cx="2993870" cy="48911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1" y="3846730"/>
            <a:ext cx="3364494" cy="2512506"/>
          </a:xfrm>
          <a:prstGeom prst="rect">
            <a:avLst/>
          </a:prstGeom>
        </p:spPr>
      </p:pic>
    </p:spTree>
    <p:extLst>
      <p:ext uri="{BB962C8B-B14F-4D97-AF65-F5344CB8AC3E}">
        <p14:creationId xmlns:p14="http://schemas.microsoft.com/office/powerpoint/2010/main" val="398354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1154"/>
          </a:xfrm>
          <a:solidFill>
            <a:srgbClr val="FFFF00"/>
          </a:solidFill>
        </p:spPr>
        <p:txBody>
          <a:bodyPr/>
          <a:lstStyle/>
          <a:p>
            <a:pPr algn="ctr"/>
            <a:r>
              <a:rPr lang="en-US"/>
              <a:t>Môi trường sống không an toàn</a:t>
            </a:r>
          </a:p>
        </p:txBody>
      </p:sp>
      <p:sp>
        <p:nvSpPr>
          <p:cNvPr id="3" name="Content Placeholder 2"/>
          <p:cNvSpPr>
            <a:spLocks noGrp="1"/>
          </p:cNvSpPr>
          <p:nvPr>
            <p:ph idx="1"/>
          </p:nvPr>
        </p:nvSpPr>
        <p:spPr>
          <a:xfrm>
            <a:off x="1041763" y="4892625"/>
            <a:ext cx="10108474" cy="2981506"/>
          </a:xfrm>
        </p:spPr>
        <p:txBody>
          <a:bodyPr>
            <a:normAutofit/>
          </a:bodyPr>
          <a:lstStyle/>
          <a:p>
            <a:pPr algn="just"/>
            <a:r>
              <a:rPr lang="en-US" sz="3200"/>
              <a:t>Một số công trường đang xây dựng không có hành lang an toàn, không có rào chắn tại các hố nước, khu vực cống rãnh hoặc công trường xây dựng xong không đảm bảo san lấp các hố nước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55" y="1562634"/>
            <a:ext cx="4475018" cy="313142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727" t="12529" r="2046"/>
          <a:stretch/>
        </p:blipFill>
        <p:spPr>
          <a:xfrm>
            <a:off x="6423724" y="1562634"/>
            <a:ext cx="4493657" cy="3131429"/>
          </a:xfrm>
          <a:prstGeom prst="rect">
            <a:avLst/>
          </a:prstGeom>
        </p:spPr>
      </p:pic>
    </p:spTree>
    <p:extLst>
      <p:ext uri="{BB962C8B-B14F-4D97-AF65-F5344CB8AC3E}">
        <p14:creationId xmlns:p14="http://schemas.microsoft.com/office/powerpoint/2010/main" val="238212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1154"/>
          </a:xfrm>
          <a:solidFill>
            <a:srgbClr val="FFFF00"/>
          </a:solidFill>
        </p:spPr>
        <p:txBody>
          <a:bodyPr/>
          <a:lstStyle/>
          <a:p>
            <a:pPr algn="ctr"/>
            <a:r>
              <a:rPr lang="en-US"/>
              <a:t>Môi trường sống không an toàn</a:t>
            </a:r>
          </a:p>
        </p:txBody>
      </p:sp>
      <p:sp>
        <p:nvSpPr>
          <p:cNvPr id="3" name="Content Placeholder 2"/>
          <p:cNvSpPr>
            <a:spLocks noGrp="1"/>
          </p:cNvSpPr>
          <p:nvPr>
            <p:ph idx="1"/>
          </p:nvPr>
        </p:nvSpPr>
        <p:spPr>
          <a:xfrm>
            <a:off x="1226127" y="5174071"/>
            <a:ext cx="10408920" cy="1531529"/>
          </a:xfrm>
        </p:spPr>
        <p:txBody>
          <a:bodyPr>
            <a:normAutofit/>
          </a:bodyPr>
          <a:lstStyle/>
          <a:p>
            <a:pPr algn="just"/>
            <a:r>
              <a:rPr lang="en-US" sz="3200"/>
              <a:t>Xung quanh khu vực sống có các hố ao sâu gây nguy hiểm như hố vôi tôi, hố lấy đất làm gạch ngói, hố lấy cát, hố lấy nước tưới hoa màu… không có hàng rào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400" y="1414463"/>
            <a:ext cx="6350000" cy="3568700"/>
          </a:xfrm>
          <a:prstGeom prst="rect">
            <a:avLst/>
          </a:prstGeom>
        </p:spPr>
      </p:pic>
    </p:spTree>
    <p:extLst>
      <p:ext uri="{BB962C8B-B14F-4D97-AF65-F5344CB8AC3E}">
        <p14:creationId xmlns:p14="http://schemas.microsoft.com/office/powerpoint/2010/main" val="301260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0"/>
            <a:ext cx="10515600" cy="1084217"/>
          </a:xfrm>
          <a:solidFill>
            <a:srgbClr val="FFFF00"/>
          </a:solidFill>
        </p:spPr>
        <p:txBody>
          <a:bodyPr/>
          <a:lstStyle/>
          <a:p>
            <a:pPr algn="ctr"/>
            <a:r>
              <a:rPr lang="en-US"/>
              <a:t>Vận tải đường thủy không an toàn</a:t>
            </a:r>
          </a:p>
        </p:txBody>
      </p:sp>
      <p:sp>
        <p:nvSpPr>
          <p:cNvPr id="3" name="Content Placeholder 2"/>
          <p:cNvSpPr>
            <a:spLocks noGrp="1"/>
          </p:cNvSpPr>
          <p:nvPr>
            <p:ph idx="1"/>
          </p:nvPr>
        </p:nvSpPr>
        <p:spPr>
          <a:xfrm>
            <a:off x="376645" y="1233838"/>
            <a:ext cx="6038009" cy="4351338"/>
          </a:xfrm>
        </p:spPr>
        <p:txBody>
          <a:bodyPr>
            <a:noAutofit/>
          </a:bodyPr>
          <a:lstStyle/>
          <a:p>
            <a:pPr algn="just">
              <a:lnSpc>
                <a:spcPct val="120000"/>
              </a:lnSpc>
            </a:pPr>
            <a:r>
              <a:rPr lang="en-US" sz="3200"/>
              <a:t>Các bến và phương tiện vận chuyển khách không thực hiện đúng quy định về an toàn giao thông đường thủy.</a:t>
            </a:r>
          </a:p>
          <a:p>
            <a:pPr algn="just">
              <a:lnSpc>
                <a:spcPct val="120000"/>
              </a:lnSpc>
            </a:pPr>
            <a:r>
              <a:rPr lang="en-US" sz="3200"/>
              <a:t>Các thiết bị vận hành khi tham gia giao thông đường thủy không đảm bảo an toàn: Máy móc của tàu thuyền, phà, cano v.v không được kiểm định an toàn.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1" r="-11809" b="-13796"/>
          <a:stretch/>
        </p:blipFill>
        <p:spPr>
          <a:xfrm>
            <a:off x="6677891" y="1621766"/>
            <a:ext cx="5514109" cy="4986853"/>
          </a:xfrm>
          <a:prstGeom prst="rect">
            <a:avLst/>
          </a:prstGeom>
        </p:spPr>
      </p:pic>
    </p:spTree>
    <p:extLst>
      <p:ext uri="{BB962C8B-B14F-4D97-AF65-F5344CB8AC3E}">
        <p14:creationId xmlns:p14="http://schemas.microsoft.com/office/powerpoint/2010/main" val="12801515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1488</TotalTime>
  <Words>1365</Words>
  <Application>Microsoft Office PowerPoint</Application>
  <PresentationFormat>Widescreen</PresentationFormat>
  <Paragraphs>103</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PowerPoint Presentation</vt:lpstr>
      <vt:lpstr>NỘI DUNG</vt:lpstr>
      <vt:lpstr>PowerPoint Presentation</vt:lpstr>
      <vt:lpstr>PowerPoint Presentation</vt:lpstr>
      <vt:lpstr>Môi trường sống không an toàn</vt:lpstr>
      <vt:lpstr>Môi trường sống không an toàn</vt:lpstr>
      <vt:lpstr>Môi trường sống không an toàn</vt:lpstr>
      <vt:lpstr>Môi trường sống không an toàn</vt:lpstr>
      <vt:lpstr>Vận tải đường thủy không an toàn</vt:lpstr>
      <vt:lpstr>Vận tải đường thủy không an toàn</vt:lpstr>
      <vt:lpstr>Nhóm nguyên nhân khác  (kinh tế, xã hội; mưa lũ, thiên tai …)</vt:lpstr>
      <vt:lpstr>CÁC BIỆN PHÁP PHÒNG TRÁNH TAI NẠN THƯƠNG TÍCH DO ĐUỐI NƯỚC</vt:lpstr>
      <vt:lpstr>PowerPoint Presentation</vt:lpstr>
      <vt:lpstr>PowerPoint Presentation</vt:lpstr>
      <vt:lpstr>Cải thiện kỹ năng an toàn trong môi trường nước</vt:lpstr>
      <vt:lpstr>Cải thiện kỹ năng an toàn trong môi trường nước</vt:lpstr>
      <vt:lpstr>Cải thiện kỹ năng an toàn trong môi trường nước</vt:lpstr>
      <vt:lpstr>Cải thiện môi trường sống đảm bảo an toàn</vt:lpstr>
      <vt:lpstr>Cải thiện môi trường sống đảm bảo an toàn</vt:lpstr>
      <vt:lpstr>Phòng chống đuối nước khi tham gia giao thông đường thủy</vt:lpstr>
      <vt:lpstr>PowerPoint Presentation</vt:lpstr>
      <vt:lpstr>PowerPoint Presentation</vt:lpstr>
      <vt:lpstr>Tách nạn nhân ra khỏi nước </vt:lpstr>
      <vt:lpstr>PowerPoint Presentation</vt:lpstr>
      <vt:lpstr>PowerPoint Presentation</vt:lpstr>
      <vt:lpstr>Kỹ năng cứu đuối  (cứu bản thân và cứu người khác khi gặp đuối nước)</vt:lpstr>
      <vt:lpstr>PowerPoint Presentation</vt:lpstr>
      <vt:lpstr>Sơ cấp cứu khi đã đưa nạn nhân lên bờ an toàn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111</cp:revision>
  <cp:lastPrinted>2020-10-26T05:50:40Z</cp:lastPrinted>
  <dcterms:created xsi:type="dcterms:W3CDTF">2020-09-29T03:57:44Z</dcterms:created>
  <dcterms:modified xsi:type="dcterms:W3CDTF">2026-03-18T03:42:24Z</dcterms:modified>
</cp:coreProperties>
</file>